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96"/>
  </p:notesMasterIdLst>
  <p:sldIdLst>
    <p:sldId id="289" r:id="rId6"/>
    <p:sldId id="290" r:id="rId7"/>
    <p:sldId id="366" r:id="rId8"/>
    <p:sldId id="367" r:id="rId9"/>
    <p:sldId id="291" r:id="rId10"/>
    <p:sldId id="369" r:id="rId11"/>
    <p:sldId id="426" r:id="rId12"/>
    <p:sldId id="428" r:id="rId13"/>
    <p:sldId id="429" r:id="rId14"/>
    <p:sldId id="401" r:id="rId15"/>
    <p:sldId id="402" r:id="rId16"/>
    <p:sldId id="403" r:id="rId17"/>
    <p:sldId id="404" r:id="rId18"/>
    <p:sldId id="405" r:id="rId19"/>
    <p:sldId id="293" r:id="rId20"/>
    <p:sldId id="294" r:id="rId21"/>
    <p:sldId id="381" r:id="rId22"/>
    <p:sldId id="316" r:id="rId23"/>
    <p:sldId id="371" r:id="rId24"/>
    <p:sldId id="372" r:id="rId25"/>
    <p:sldId id="382" r:id="rId26"/>
    <p:sldId id="383" r:id="rId27"/>
    <p:sldId id="384" r:id="rId28"/>
    <p:sldId id="386" r:id="rId29"/>
    <p:sldId id="442" r:id="rId30"/>
    <p:sldId id="385" r:id="rId31"/>
    <p:sldId id="387" r:id="rId32"/>
    <p:sldId id="389" r:id="rId33"/>
    <p:sldId id="390" r:id="rId34"/>
    <p:sldId id="376" r:id="rId35"/>
    <p:sldId id="377" r:id="rId36"/>
    <p:sldId id="373" r:id="rId37"/>
    <p:sldId id="375" r:id="rId38"/>
    <p:sldId id="374" r:id="rId39"/>
    <p:sldId id="417" r:id="rId40"/>
    <p:sldId id="418" r:id="rId41"/>
    <p:sldId id="419" r:id="rId42"/>
    <p:sldId id="420" r:id="rId43"/>
    <p:sldId id="421" r:id="rId44"/>
    <p:sldId id="435" r:id="rId45"/>
    <p:sldId id="437" r:id="rId46"/>
    <p:sldId id="438" r:id="rId47"/>
    <p:sldId id="308" r:id="rId48"/>
    <p:sldId id="309" r:id="rId49"/>
    <p:sldId id="310" r:id="rId50"/>
    <p:sldId id="311" r:id="rId51"/>
    <p:sldId id="312" r:id="rId52"/>
    <p:sldId id="314" r:id="rId53"/>
    <p:sldId id="394" r:id="rId54"/>
    <p:sldId id="395" r:id="rId55"/>
    <p:sldId id="391" r:id="rId56"/>
    <p:sldId id="392" r:id="rId57"/>
    <p:sldId id="393" r:id="rId58"/>
    <p:sldId id="304" r:id="rId59"/>
    <p:sldId id="305" r:id="rId60"/>
    <p:sldId id="306" r:id="rId61"/>
    <p:sldId id="451" r:id="rId62"/>
    <p:sldId id="302" r:id="rId63"/>
    <p:sldId id="303" r:id="rId64"/>
    <p:sldId id="425" r:id="rId65"/>
    <p:sldId id="297" r:id="rId66"/>
    <p:sldId id="298" r:id="rId67"/>
    <p:sldId id="299" r:id="rId68"/>
    <p:sldId id="300" r:id="rId69"/>
    <p:sldId id="301" r:id="rId70"/>
    <p:sldId id="354" r:id="rId71"/>
    <p:sldId id="414" r:id="rId72"/>
    <p:sldId id="415" r:id="rId73"/>
    <p:sldId id="416" r:id="rId74"/>
    <p:sldId id="350" r:id="rId75"/>
    <p:sldId id="351" r:id="rId76"/>
    <p:sldId id="355" r:id="rId77"/>
    <p:sldId id="356" r:id="rId78"/>
    <p:sldId id="358" r:id="rId79"/>
    <p:sldId id="447" r:id="rId80"/>
    <p:sldId id="445" r:id="rId81"/>
    <p:sldId id="450" r:id="rId82"/>
    <p:sldId id="448" r:id="rId83"/>
    <p:sldId id="449" r:id="rId84"/>
    <p:sldId id="431" r:id="rId85"/>
    <p:sldId id="432" r:id="rId86"/>
    <p:sldId id="433" r:id="rId87"/>
    <p:sldId id="434" r:id="rId88"/>
    <p:sldId id="407" r:id="rId89"/>
    <p:sldId id="408" r:id="rId90"/>
    <p:sldId id="409" r:id="rId91"/>
    <p:sldId id="410" r:id="rId92"/>
    <p:sldId id="411" r:id="rId93"/>
    <p:sldId id="412" r:id="rId94"/>
    <p:sldId id="413" r:id="rId9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2388" y="-10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image" Target="../media/image23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image" Target="../media/image2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image" Target="../media/image23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CCB6F-7741-45C6-8DA3-323C5BE6B6DD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DE59B-E70A-4944-BA2A-6169EC08290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08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B7ADC-3698-4A49-A4F8-E02F2BFB98D6}" type="slidenum">
              <a:rPr lang="pt-BR" smtClean="0"/>
              <a:pPr/>
              <a:t>33</a:t>
            </a:fld>
            <a:endParaRPr lang="pt-BR" smtClean="0"/>
          </a:p>
        </p:txBody>
      </p:sp>
      <p:sp>
        <p:nvSpPr>
          <p:cNvPr id="7987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6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7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E3AF57F-E34B-4553-B6EF-5D1EF01AAB04}" type="slidenum">
              <a:rPr lang="pt-BR" sz="1200">
                <a:latin typeface="Calibri" pitchFamily="34" charset="0"/>
              </a:rPr>
              <a:pPr algn="r"/>
              <a:t>33</a:t>
            </a:fld>
            <a:endParaRPr lang="pt-B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46848-44CF-402A-BDFC-0BDA1EEC1E99}" type="slidenum">
              <a:rPr lang="pt-BR"/>
              <a:pPr/>
              <a:t>3</a:t>
            </a:fld>
            <a:endParaRPr lang="pt-BR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Fca Baltazar SCA lesão de TCE óbito em AESP 07 08 08  22:45  PA = 150/90 FC= 100bpm</a:t>
            </a:r>
          </a:p>
          <a:p>
            <a:pPr eaLnBrk="1" hangingPunct="1">
              <a:spcBef>
                <a:spcPct val="0"/>
              </a:spcBef>
            </a:pPr>
            <a:r>
              <a:rPr lang="pt-BR" smtClean="0"/>
              <a:t>Dor torácica,palpitação,sudorese com T= 4 horas</a:t>
            </a:r>
          </a:p>
        </p:txBody>
      </p:sp>
      <p:sp>
        <p:nvSpPr>
          <p:cNvPr id="952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DCE54C1-E60A-4402-88DA-0EF17489D0E7}" type="slidenum">
              <a:rPr lang="pt-BR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pt-BR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smtClean="0"/>
              <a:t>Fca Baltazar SCA lesão de TCE óbito em AESP 09 08 08  03:50</a:t>
            </a:r>
          </a:p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962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2B3830-684A-4F0E-94E3-7BBB831B5D06}" type="slidenum">
              <a:rPr lang="pt-BR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pt-BR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F1215-DD32-4D65-A4EA-7BF891857E05}" type="slidenum">
              <a:rPr lang="pt-BR"/>
              <a:pPr/>
              <a:t>4</a:t>
            </a:fld>
            <a:endParaRPr lang="pt-BR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D4C432-55FE-496D-B84C-284FB2F4433E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AE4F6B-1BE9-4FD5-B364-E001430437D4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B18C8E-A827-4718-8EC7-7D1218A1B4CC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8DDF1E-1678-4217-A61D-E3C61F132ED9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DD2C86-E53F-4401-A17E-95C9FC8AD7C0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66BFEC-5D4A-4A37-AC27-03330B6FCCBF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7F9CB8-D3EF-4E4D-B3AA-69574CD75E74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578FE-6B79-4FED-AB85-486B514F0FFB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43BAF5-57D2-44E4-95E6-C86DCE636FFD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7902B8-BF47-42D1-B4FD-2B312C7D383B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F4E6BB-D54F-4EEC-9EF4-DA9DEDE67A00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2BD1D5-E7C0-4C5C-8618-B1CD1D8D972B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AE4F6B-1BE9-4FD5-B364-E001430437D4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B18C8E-A827-4718-8EC7-7D1218A1B4CC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8DDF1E-1678-4217-A61D-E3C61F132ED9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DD2C86-E53F-4401-A17E-95C9FC8AD7C0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66BFEC-5D4A-4A37-AC27-03330B6FCCBF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7F9CB8-D3EF-4E4D-B3AA-69574CD75E74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578FE-6B79-4FED-AB85-486B514F0FFB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43BAF5-57D2-44E4-95E6-C86DCE636FFD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7902B8-BF47-42D1-B4FD-2B312C7D383B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DF4E6BB-D54F-4EEC-9EF4-DA9DEDE67A00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2BD1D5-E7C0-4C5C-8618-B1CD1D8D972B}" type="slidenum">
              <a:rPr lang="pt-BR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C71D6F7-8AC4-425F-B895-E55F7A78CD24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A81CC8-DCBB-4B73-9160-CA123858B921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322F177-9DBA-45D9-9C58-F94278591561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2B05308-CD42-4F7D-AFD2-127D030D162F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66E07AF-2542-475E-B49D-9D5AFBC9325B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4A7104E-CE88-406F-BE71-975E2BFF56CE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70FB5B5-542C-4CA6-836F-A4F7838C3E99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FD82D67-A940-4575-80EA-935DD413461D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99817EA-0A60-451A-BFD1-630A7B45B00E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E6451A6-3862-4167-BA54-0C9F044339AD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C52F309-EAFF-41A2-A8FB-EA39195F919F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19D5679-9D59-476A-9920-236552870191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7F316FD-FBEB-4773-98FA-AE94CF22CC42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8DEC04E-120F-4C25-A6C8-165E374EDBAE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3A36496-EF81-439D-A83D-443FFD9B69C8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2F77639-068A-4BC4-B703-F19E0AA33F1F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FDBD709-E5A6-42D9-82C7-2E59EB60359C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BC54FF1-E44F-4B64-B9C6-481D8FF415E7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04CF190-7F82-4E22-B67D-81C0C4C663C5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1C2379D-69BC-499C-913D-2EB6783CB5CA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8E3AA12-2CA3-4367-B5E4-26F0F3550D57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396B806-2A89-4866-A680-D347F045FCCC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C71D6F7-8AC4-425F-B895-E55F7A78CD24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6A81CC8-DCBB-4B73-9160-CA123858B921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C322F177-9DBA-45D9-9C58-F94278591561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2B05308-CD42-4F7D-AFD2-127D030D162F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066E07AF-2542-475E-B49D-9D5AFBC9325B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4A7104E-CE88-406F-BE71-975E2BFF56CE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70FB5B5-542C-4CA6-836F-A4F7838C3E99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0FD82D67-A940-4575-80EA-935DD413461D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99817EA-0A60-451A-BFD1-630A7B45B00E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E6451A6-3862-4167-BA54-0C9F044339AD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C52F309-EAFF-41A2-A8FB-EA39195F919F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C19D5679-9D59-476A-9920-236552870191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57F316FD-FBEB-4773-98FA-AE94CF22CC42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28DEC04E-120F-4C25-A6C8-165E374EDBAE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D3A36496-EF81-439D-A83D-443FFD9B69C8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2F77639-068A-4BC4-B703-F19E0AA33F1F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EFDBD709-E5A6-42D9-82C7-2E59EB60359C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6BC54FF1-E44F-4B64-B9C6-481D8FF415E7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04CF190-7F82-4E22-B67D-81C0C4C663C5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F1C2379D-69BC-499C-913D-2EB6783CB5CA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68E3AA12-2CA3-4367-B5E4-26F0F3550D57}" type="datetimeFigureOut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24/04/2014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1396B806-2A89-4866-A680-D347F045FCCC}" type="slidenum">
              <a:rPr lang="pt-BR" sz="1200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‹nº›</a:t>
            </a:fld>
            <a:endParaRPr lang="pt-BR" sz="12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7A792-5588-41D5-BFDE-D21027E847E7}" type="datetimeFigureOut">
              <a:rPr lang="pt-BR" smtClean="0"/>
              <a:pPr/>
              <a:t>24/04/2014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EA7C4-7C01-448E-A6C8-D11BB80335D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FF4036C-046A-45D3-AC42-D930110220B1}" type="slidenum">
              <a:rPr lang="pt-BR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FF4036C-046A-45D3-AC42-D930110220B1}" type="slidenum">
              <a:rPr lang="pt-BR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536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2B4BA22E-B271-4E6D-87A2-319B7655AFAD}" type="datetimeFigureOut">
              <a:rPr lang="pt-BR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0">
                <a:defRPr/>
              </a:pPr>
              <a:t>24/04/2014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endParaRPr lang="pt-BR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DB02CA4F-88D0-49B6-B4A3-655C2DC335DC}" type="slidenum">
              <a:rPr lang="pt-BR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0">
                <a:defRPr/>
              </a:pPr>
              <a:t>‹nº›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536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2B4BA22E-B271-4E6D-87A2-319B7655AFAD}" type="datetimeFigureOut">
              <a:rPr lang="pt-BR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0">
                <a:defRPr/>
              </a:pPr>
              <a:t>24/04/2014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endParaRPr lang="pt-BR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DB02CA4F-88D0-49B6-B4A3-655C2DC335DC}" type="slidenum">
              <a:rPr lang="pt-BR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rtl="0">
                <a:defRPr/>
              </a:pPr>
              <a:t>‹nº›</a:t>
            </a:fld>
            <a:endParaRPr lang="pt-BR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6.png"/><Relationship Id="rId5" Type="http://schemas.openxmlformats.org/officeDocument/2006/relationships/image" Target="../media/image30.png"/><Relationship Id="rId15" Type="http://schemas.openxmlformats.org/officeDocument/2006/relationships/image" Target="../media/image28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37.png"/><Relationship Id="rId18" Type="http://schemas.openxmlformats.org/officeDocument/2006/relationships/oleObject" Target="../embeddings/oleObject19.bin"/><Relationship Id="rId3" Type="http://schemas.openxmlformats.org/officeDocument/2006/relationships/oleObject" Target="../embeddings/oleObject12.bin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6.png"/><Relationship Id="rId5" Type="http://schemas.openxmlformats.org/officeDocument/2006/relationships/image" Target="../media/image41.png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Relationship Id="rId14" Type="http://schemas.openxmlformats.org/officeDocument/2006/relationships/oleObject" Target="../embeddings/oleObject17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1.pn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48.png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0.png"/><Relationship Id="rId5" Type="http://schemas.openxmlformats.org/officeDocument/2006/relationships/image" Target="../media/image54.png"/><Relationship Id="rId15" Type="http://schemas.openxmlformats.org/officeDocument/2006/relationships/image" Target="../media/image52.png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3.png"/><Relationship Id="rId9" Type="http://schemas.openxmlformats.org/officeDocument/2006/relationships/image" Target="../media/image49.png"/><Relationship Id="rId14" Type="http://schemas.openxmlformats.org/officeDocument/2006/relationships/oleObject" Target="../embeddings/oleObject2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81.pn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78.png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4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80.png"/><Relationship Id="rId5" Type="http://schemas.openxmlformats.org/officeDocument/2006/relationships/image" Target="../media/image84.png"/><Relationship Id="rId15" Type="http://schemas.openxmlformats.org/officeDocument/2006/relationships/image" Target="../media/image82.png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23.png"/><Relationship Id="rId9" Type="http://schemas.openxmlformats.org/officeDocument/2006/relationships/image" Target="../media/image79.png"/><Relationship Id="rId14" Type="http://schemas.openxmlformats.org/officeDocument/2006/relationships/oleObject" Target="../embeddings/oleObject33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3"/>
          <p:cNvSpPr>
            <a:spLocks noGrp="1"/>
          </p:cNvSpPr>
          <p:nvPr>
            <p:ph type="ctrTitle"/>
          </p:nvPr>
        </p:nvSpPr>
        <p:spPr>
          <a:xfrm>
            <a:off x="179388" y="1557338"/>
            <a:ext cx="8964612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6600" dirty="0" smtClean="0"/>
              <a:t>ECG nas SÍNDROMES  ISQUÊMICAS</a:t>
            </a:r>
          </a:p>
        </p:txBody>
      </p:sp>
      <p:sp>
        <p:nvSpPr>
          <p:cNvPr id="13316" name="CaixaDeTexto 3"/>
          <p:cNvSpPr txBox="1">
            <a:spLocks noChangeArrowheads="1"/>
          </p:cNvSpPr>
          <p:nvPr/>
        </p:nvSpPr>
        <p:spPr bwMode="auto">
          <a:xfrm>
            <a:off x="3071802" y="6143644"/>
            <a:ext cx="3419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 dirty="0"/>
              <a:t>Raimundo Barbosa Barros</a:t>
            </a: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26-04-2014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IAM hiperagu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714500"/>
            <a:ext cx="8351837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CaixaDeTexto 2"/>
          <p:cNvSpPr txBox="1">
            <a:spLocks noChangeArrowheads="1"/>
          </p:cNvSpPr>
          <p:nvPr/>
        </p:nvSpPr>
        <p:spPr bwMode="auto">
          <a:xfrm>
            <a:off x="1004888" y="0"/>
            <a:ext cx="7013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>
                <a:latin typeface="Times New Roman" pitchFamily="18" charset="0"/>
              </a:rPr>
              <a:t>Grau I de Isquemia</a:t>
            </a:r>
          </a:p>
          <a:p>
            <a:pPr algn="ctr"/>
            <a:r>
              <a:rPr lang="pt-BR" sz="2400">
                <a:latin typeface="Times New Roman" pitchFamily="18" charset="0"/>
              </a:rPr>
              <a:t>Alta hospitalar após atendimento na sala de emergência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IAM hiperagud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643063"/>
            <a:ext cx="8280400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CaixaDeTexto 2"/>
          <p:cNvSpPr txBox="1">
            <a:spLocks noChangeArrowheads="1"/>
          </p:cNvSpPr>
          <p:nvPr/>
        </p:nvSpPr>
        <p:spPr bwMode="auto">
          <a:xfrm>
            <a:off x="2097088" y="214313"/>
            <a:ext cx="5518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</a:rPr>
              <a:t>ECG após 4 horas</a:t>
            </a:r>
          </a:p>
          <a:p>
            <a:pPr algn="ctr"/>
            <a:r>
              <a:rPr lang="pt-BR" sz="3600" b="1">
                <a:latin typeface="Times New Roman" pitchFamily="18" charset="0"/>
              </a:rPr>
              <a:t>Retornou para Emergência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ECG IAM Ivo 10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628775"/>
            <a:ext cx="86137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CaixaDeTexto 2"/>
          <p:cNvSpPr txBox="1">
            <a:spLocks noChangeArrowheads="1"/>
          </p:cNvSpPr>
          <p:nvPr/>
        </p:nvSpPr>
        <p:spPr bwMode="auto">
          <a:xfrm>
            <a:off x="2309813" y="285750"/>
            <a:ext cx="48069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</a:rPr>
              <a:t>Severidade da isquemia</a:t>
            </a:r>
          </a:p>
          <a:p>
            <a:pPr algn="ctr"/>
            <a:r>
              <a:rPr lang="pt-BR" sz="3600" b="1">
                <a:latin typeface="Times New Roman" pitchFamily="18" charset="0"/>
              </a:rPr>
              <a:t>Grau I</a:t>
            </a:r>
          </a:p>
        </p:txBody>
      </p:sp>
      <p:pic>
        <p:nvPicPr>
          <p:cNvPr id="72708" name="Picture 4" descr="C:\Users\raimundo barbosa\Desktop\ScreenHunter_01 Mar. 22 20.0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1989138"/>
            <a:ext cx="32956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C:\Users\raimundo barbosa\Desktop\ScreenHunter_02 Mar. 22 20.0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3284538"/>
            <a:ext cx="30003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C:\Users\raimundo barbosa\Desktop\ScreenHunter_03 Mar. 22 20.06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4005263"/>
            <a:ext cx="30003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ECG IAM Ivo 105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857375"/>
            <a:ext cx="806132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CaixaDeTexto 3"/>
          <p:cNvSpPr txBox="1">
            <a:spLocks noChangeArrowheads="1"/>
          </p:cNvSpPr>
          <p:nvPr/>
        </p:nvSpPr>
        <p:spPr bwMode="auto">
          <a:xfrm>
            <a:off x="2643188" y="571500"/>
            <a:ext cx="5194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>
                <a:latin typeface="Times New Roman" pitchFamily="18" charset="0"/>
              </a:rPr>
              <a:t>ECG após 15 minutos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ECG IAM Ivo 1500 pos AT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628775"/>
            <a:ext cx="8288338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CaixaDeTexto 2"/>
          <p:cNvSpPr txBox="1">
            <a:spLocks noChangeArrowheads="1"/>
          </p:cNvSpPr>
          <p:nvPr/>
        </p:nvSpPr>
        <p:spPr bwMode="auto">
          <a:xfrm>
            <a:off x="736600" y="357188"/>
            <a:ext cx="80375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400" b="1">
                <a:latin typeface="Times New Roman" pitchFamily="18" charset="0"/>
              </a:rPr>
              <a:t>Após Angioplastia Primária(CD)</a:t>
            </a:r>
          </a:p>
          <a:p>
            <a:pPr algn="ctr"/>
            <a:endParaRPr lang="pt-BR" sz="4400" b="1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AM hiperaguda antes ST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988" y="1714500"/>
            <a:ext cx="883602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CaixaDeTexto 3"/>
          <p:cNvSpPr txBox="1">
            <a:spLocks noChangeArrowheads="1"/>
          </p:cNvSpPr>
          <p:nvPr/>
        </p:nvSpPr>
        <p:spPr bwMode="auto">
          <a:xfrm>
            <a:off x="1357313" y="357188"/>
            <a:ext cx="71993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latin typeface="Times New Roman" pitchFamily="18" charset="0"/>
              </a:rPr>
              <a:t>IAM ANTERIOR GRAU II de isquemia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Franz Josep durante d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08050"/>
            <a:ext cx="8208963" cy="482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CaixaDeTexto 2"/>
          <p:cNvSpPr txBox="1">
            <a:spLocks noChangeArrowheads="1"/>
          </p:cNvSpPr>
          <p:nvPr/>
        </p:nvSpPr>
        <p:spPr bwMode="auto">
          <a:xfrm>
            <a:off x="3276600" y="260350"/>
            <a:ext cx="3013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latin typeface="Times New Roman" pitchFamily="18" charset="0"/>
              </a:rPr>
              <a:t>GRAU III de ISQUEMIA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250825" y="1844675"/>
            <a:ext cx="871378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600">
              <a:latin typeface="Arial Black" pitchFamily="34" charset="0"/>
            </a:endParaRPr>
          </a:p>
          <a:p>
            <a:pPr algn="ctr"/>
            <a:r>
              <a:rPr lang="en-US" sz="3600">
                <a:latin typeface="Arial Black" pitchFamily="34" charset="0"/>
              </a:rPr>
              <a:t>OCLUSÃO DA ARTÉRIA DESCENDENTE ANTERIOR (DA) ANTES DA PRIMEIRA PERFURANTE SEPTAL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44738" y="260350"/>
          <a:ext cx="4537075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Image" r:id="rId3" imgW="3471385" imgH="3410719" progId="">
                  <p:embed/>
                </p:oleObj>
              </mc:Choice>
              <mc:Fallback>
                <p:oleObj name="Image" r:id="rId3" imgW="3471385" imgH="34107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738" y="260350"/>
                        <a:ext cx="4537075" cy="444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3" descr="coracaoarteriaDAobstr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260350"/>
            <a:ext cx="4037012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4"/>
          <p:cNvGraphicFramePr>
            <a:graphicFrameLocks noChangeAspect="1"/>
          </p:cNvGraphicFramePr>
          <p:nvPr/>
        </p:nvGraphicFramePr>
        <p:xfrm>
          <a:off x="7097713" y="1863725"/>
          <a:ext cx="1763712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" name="Image" r:id="rId6" imgW="903961" imgH="495711" progId="">
                  <p:embed/>
                </p:oleObj>
              </mc:Choice>
              <mc:Fallback>
                <p:oleObj name="Image" r:id="rId6" imgW="903961" imgH="49571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7713" y="1863725"/>
                        <a:ext cx="1763712" cy="9667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5729288" y="4221163"/>
          <a:ext cx="1582737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3" name="Image" r:id="rId8" imgW="934537" imgH="574911" progId="">
                  <p:embed/>
                </p:oleObj>
              </mc:Choice>
              <mc:Fallback>
                <p:oleObj name="Image" r:id="rId8" imgW="934537" imgH="574911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288" y="4221163"/>
                        <a:ext cx="1582737" cy="9731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6"/>
          <p:cNvGraphicFramePr>
            <a:graphicFrameLocks noChangeAspect="1"/>
          </p:cNvGraphicFramePr>
          <p:nvPr/>
        </p:nvGraphicFramePr>
        <p:xfrm>
          <a:off x="1912938" y="3644900"/>
          <a:ext cx="1514475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4" name="Image" r:id="rId10" imgW="891723" imgH="1017718" progId="">
                  <p:embed/>
                </p:oleObj>
              </mc:Choice>
              <mc:Fallback>
                <p:oleObj name="Image" r:id="rId10" imgW="891723" imgH="1017718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2938" y="3644900"/>
                        <a:ext cx="1514475" cy="17272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7"/>
          <p:cNvGraphicFramePr>
            <a:graphicFrameLocks noChangeAspect="1"/>
          </p:cNvGraphicFramePr>
          <p:nvPr/>
        </p:nvGraphicFramePr>
        <p:xfrm>
          <a:off x="1120775" y="1196975"/>
          <a:ext cx="179863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5" name="Image" r:id="rId12" imgW="934537" imgH="385917" progId="">
                  <p:embed/>
                </p:oleObj>
              </mc:Choice>
              <mc:Fallback>
                <p:oleObj name="Image" r:id="rId12" imgW="934537" imgH="385917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1196975"/>
                        <a:ext cx="1798638" cy="742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8"/>
          <p:cNvGraphicFramePr>
            <a:graphicFrameLocks noChangeAspect="1"/>
          </p:cNvGraphicFramePr>
          <p:nvPr/>
        </p:nvGraphicFramePr>
        <p:xfrm>
          <a:off x="6376988" y="547688"/>
          <a:ext cx="1512887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6" name="Image" r:id="rId14" imgW="928442" imgH="696604" progId="">
                  <p:embed/>
                </p:oleObj>
              </mc:Choice>
              <mc:Fallback>
                <p:oleObj name="Image" r:id="rId14" imgW="928442" imgH="696604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547688"/>
                        <a:ext cx="1512887" cy="1135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9"/>
          <p:cNvGraphicFramePr>
            <a:graphicFrameLocks noChangeAspect="1"/>
          </p:cNvGraphicFramePr>
          <p:nvPr/>
        </p:nvGraphicFramePr>
        <p:xfrm>
          <a:off x="3641725" y="4508500"/>
          <a:ext cx="16557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7" name="Image" r:id="rId16" imgW="1019865" imgH="721097" progId="">
                  <p:embed/>
                </p:oleObj>
              </mc:Choice>
              <mc:Fallback>
                <p:oleObj name="Image" r:id="rId16" imgW="1019865" imgH="72109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1725" y="4508500"/>
                        <a:ext cx="1655763" cy="1171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5010150" y="620713"/>
            <a:ext cx="217488" cy="13668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505325" y="404813"/>
            <a:ext cx="2667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6376988" y="2347913"/>
            <a:ext cx="3317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X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505325" y="4148138"/>
            <a:ext cx="3317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Y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31775" y="5734050"/>
            <a:ext cx="8877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Arial Black" pitchFamily="34" charset="0"/>
              </a:rPr>
              <a:t>O vetor do desvio do ST aponta para cima, ocasionando:</a:t>
            </a:r>
          </a:p>
          <a:p>
            <a:pPr algn="ctr"/>
            <a:r>
              <a:rPr lang="en-US" sz="1400" b="1">
                <a:latin typeface="Arial Black" pitchFamily="34" charset="0"/>
              </a:rPr>
              <a:t> Elevação do ST em aVL e aVR e  Depressão do ST em DII, DIII e aVF.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4505325" y="352425"/>
            <a:ext cx="23764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latin typeface="Arial Black" pitchFamily="34" charset="0"/>
              </a:rPr>
              <a:t>ST SEGMENT DEVIATION</a:t>
            </a:r>
          </a:p>
        </p:txBody>
      </p:sp>
      <p:sp>
        <p:nvSpPr>
          <p:cNvPr id="3088" name="Text Box 17"/>
          <p:cNvSpPr txBox="1">
            <a:spLocks noChangeArrowheads="1"/>
          </p:cNvSpPr>
          <p:nvPr/>
        </p:nvSpPr>
        <p:spPr bwMode="auto">
          <a:xfrm>
            <a:off x="4211638" y="1700213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S</a:t>
            </a:r>
            <a:r>
              <a:rPr lang="pt-BR" baseline="-25000">
                <a:latin typeface="Arial Black" pitchFamily="34" charset="0"/>
              </a:rPr>
              <a:t>1</a:t>
            </a:r>
            <a:endParaRPr lang="en-US" baseline="-25000">
              <a:latin typeface="Arial Black" pitchFamily="34" charset="0"/>
            </a:endParaRPr>
          </a:p>
        </p:txBody>
      </p:sp>
      <p:sp>
        <p:nvSpPr>
          <p:cNvPr id="3089" name="Text Box 18"/>
          <p:cNvSpPr txBox="1">
            <a:spLocks noChangeArrowheads="1"/>
          </p:cNvSpPr>
          <p:nvPr/>
        </p:nvSpPr>
        <p:spPr bwMode="auto">
          <a:xfrm>
            <a:off x="5580063" y="154940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Dg</a:t>
            </a:r>
            <a:endParaRPr lang="en-US" baseline="-25000">
              <a:latin typeface="Arial Black" pitchFamily="34" charset="0"/>
            </a:endParaRPr>
          </a:p>
        </p:txBody>
      </p:sp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5435600" y="2276475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LAD</a:t>
            </a:r>
            <a:endParaRPr lang="en-US" baseline="-25000">
              <a:latin typeface="Arial Black" pitchFamily="34" charset="0"/>
            </a:endParaRPr>
          </a:p>
        </p:txBody>
      </p:sp>
      <p:sp>
        <p:nvSpPr>
          <p:cNvPr id="3091" name="Text Box 20"/>
          <p:cNvSpPr txBox="1">
            <a:spLocks noChangeArrowheads="1"/>
          </p:cNvSpPr>
          <p:nvPr/>
        </p:nvSpPr>
        <p:spPr bwMode="auto">
          <a:xfrm>
            <a:off x="3635375" y="2708275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RV</a:t>
            </a:r>
            <a:endParaRPr lang="en-US" baseline="-25000">
              <a:latin typeface="Arial Black" pitchFamily="34" charset="0"/>
            </a:endParaRPr>
          </a:p>
        </p:txBody>
      </p:sp>
      <p:sp>
        <p:nvSpPr>
          <p:cNvPr id="3092" name="Text Box 21"/>
          <p:cNvSpPr txBox="1">
            <a:spLocks noChangeArrowheads="1"/>
          </p:cNvSpPr>
          <p:nvPr/>
        </p:nvSpPr>
        <p:spPr bwMode="auto">
          <a:xfrm>
            <a:off x="4572000" y="2276475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LV</a:t>
            </a:r>
            <a:endParaRPr lang="en-US" baseline="-250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357313"/>
            <a:ext cx="87249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CaixaDeTexto 2"/>
          <p:cNvSpPr txBox="1">
            <a:spLocks noChangeArrowheads="1"/>
          </p:cNvSpPr>
          <p:nvPr/>
        </p:nvSpPr>
        <p:spPr bwMode="auto">
          <a:xfrm>
            <a:off x="1143000" y="1714500"/>
            <a:ext cx="44767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+1</a:t>
            </a:r>
          </a:p>
          <a:p>
            <a:endParaRPr lang="pt-BR"/>
          </a:p>
          <a:p>
            <a:endParaRPr lang="pt-BR"/>
          </a:p>
          <a:p>
            <a:r>
              <a:rPr lang="pt-BR"/>
              <a:t>-4</a:t>
            </a:r>
          </a:p>
          <a:p>
            <a:endParaRPr lang="pt-BR"/>
          </a:p>
          <a:p>
            <a:endParaRPr lang="pt-BR"/>
          </a:p>
          <a:p>
            <a:r>
              <a:rPr lang="pt-BR"/>
              <a:t>-5</a:t>
            </a:r>
          </a:p>
          <a:p>
            <a:endParaRPr lang="pt-BR"/>
          </a:p>
          <a:p>
            <a:r>
              <a:rPr lang="pt-BR"/>
              <a:t>+2</a:t>
            </a:r>
          </a:p>
          <a:p>
            <a:endParaRPr lang="pt-BR"/>
          </a:p>
          <a:p>
            <a:endParaRPr lang="pt-BR"/>
          </a:p>
          <a:p>
            <a:r>
              <a:rPr lang="pt-BR"/>
              <a:t>+3</a:t>
            </a:r>
          </a:p>
          <a:p>
            <a:endParaRPr lang="pt-BR"/>
          </a:p>
          <a:p>
            <a:r>
              <a:rPr lang="pt-BR"/>
              <a:t>-4</a:t>
            </a:r>
          </a:p>
        </p:txBody>
      </p:sp>
      <p:sp>
        <p:nvSpPr>
          <p:cNvPr id="22532" name="CaixaDeTexto 4"/>
          <p:cNvSpPr txBox="1">
            <a:spLocks noChangeArrowheads="1"/>
          </p:cNvSpPr>
          <p:nvPr/>
        </p:nvSpPr>
        <p:spPr bwMode="auto">
          <a:xfrm>
            <a:off x="3071813" y="1785938"/>
            <a:ext cx="55880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+3</a:t>
            </a:r>
          </a:p>
          <a:p>
            <a:endParaRPr lang="pt-BR"/>
          </a:p>
          <a:p>
            <a:endParaRPr lang="pt-BR"/>
          </a:p>
          <a:p>
            <a:r>
              <a:rPr lang="pt-BR"/>
              <a:t>+11</a:t>
            </a:r>
          </a:p>
          <a:p>
            <a:endParaRPr lang="pt-BR"/>
          </a:p>
          <a:p>
            <a:r>
              <a:rPr lang="pt-BR"/>
              <a:t>+5</a:t>
            </a:r>
          </a:p>
          <a:p>
            <a:endParaRPr lang="pt-BR"/>
          </a:p>
          <a:p>
            <a:endParaRPr lang="pt-BR"/>
          </a:p>
          <a:p>
            <a:r>
              <a:rPr lang="pt-BR"/>
              <a:t>0</a:t>
            </a:r>
          </a:p>
          <a:p>
            <a:endParaRPr lang="pt-BR"/>
          </a:p>
          <a:p>
            <a:r>
              <a:rPr lang="pt-BR"/>
              <a:t>-3</a:t>
            </a:r>
          </a:p>
          <a:p>
            <a:endParaRPr lang="pt-BR"/>
          </a:p>
          <a:p>
            <a:endParaRPr lang="pt-BR"/>
          </a:p>
          <a:p>
            <a:r>
              <a:rPr lang="pt-BR"/>
              <a:t>-4‘</a:t>
            </a:r>
          </a:p>
        </p:txBody>
      </p:sp>
      <p:sp>
        <p:nvSpPr>
          <p:cNvPr id="6" name="Elipse 5"/>
          <p:cNvSpPr/>
          <p:nvPr/>
        </p:nvSpPr>
        <p:spPr>
          <a:xfrm>
            <a:off x="1214438" y="1785938"/>
            <a:ext cx="285750" cy="214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1214438" y="2643188"/>
            <a:ext cx="285750" cy="214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1214438" y="3429000"/>
            <a:ext cx="285750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1214438" y="4000500"/>
            <a:ext cx="357187" cy="214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1214438" y="4714875"/>
            <a:ext cx="357187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1214438" y="5286375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3071813" y="1785938"/>
            <a:ext cx="357187" cy="357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3071813" y="2643188"/>
            <a:ext cx="357187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3143250" y="3143250"/>
            <a:ext cx="428625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071813" y="4000500"/>
            <a:ext cx="428625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3071813" y="4500563"/>
            <a:ext cx="357187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3071813" y="5286375"/>
            <a:ext cx="428625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45" name="Título 1"/>
          <p:cNvSpPr txBox="1">
            <a:spLocks/>
          </p:cNvSpPr>
          <p:nvPr/>
        </p:nvSpPr>
        <p:spPr bwMode="auto">
          <a:xfrm>
            <a:off x="690563" y="1206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pt-BR" sz="5900" b="1">
                <a:latin typeface="Times New Roman" pitchFamily="18" charset="0"/>
              </a:rPr>
              <a:t>Lesão proximal de 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lum bright="-12000" contrast="6000"/>
          </a:blip>
          <a:srcRect r="16415" b="26781"/>
          <a:stretch>
            <a:fillRect/>
          </a:stretch>
        </p:blipFill>
        <p:spPr bwMode="auto">
          <a:xfrm>
            <a:off x="0" y="-207963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85750" y="-357188"/>
            <a:ext cx="8612188" cy="1751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Eletrocardiograma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10 minutos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9063" y="1516063"/>
            <a:ext cx="8912225" cy="3175000"/>
            <a:chOff x="84" y="955"/>
            <a:chExt cx="6316" cy="2000"/>
          </a:xfrm>
        </p:grpSpPr>
        <p:sp>
          <p:nvSpPr>
            <p:cNvPr id="39942" name="AutoShape 6"/>
            <p:cNvSpPr>
              <a:spLocks noChangeArrowheads="1"/>
            </p:cNvSpPr>
            <p:nvPr/>
          </p:nvSpPr>
          <p:spPr bwMode="auto">
            <a:xfrm>
              <a:off x="1319" y="955"/>
              <a:ext cx="3852" cy="340"/>
            </a:xfrm>
            <a:prstGeom prst="roundRect">
              <a:avLst>
                <a:gd name="adj" fmla="val 49810"/>
              </a:avLst>
            </a:prstGeom>
            <a:solidFill>
              <a:srgbClr val="3365FB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dist="71842" dir="2700000" algn="ctr" rotWithShape="0">
                <a:srgbClr val="A2C1FE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1319" y="992"/>
              <a:ext cx="3852" cy="3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80962" tIns="39688" rIns="80962" bIns="39688"/>
            <a:lstStyle/>
            <a:p>
              <a:pPr marL="155575" indent="-155575"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  <a:cs typeface="+mn-cs"/>
                </a:rPr>
                <a:t>Avaliar o ECG inicial de 15 derivações</a:t>
              </a:r>
            </a:p>
          </p:txBody>
        </p:sp>
        <p:sp>
          <p:nvSpPr>
            <p:cNvPr id="39944" name="Rectangle 8"/>
            <p:cNvSpPr>
              <a:spLocks noChangeArrowheads="1"/>
            </p:cNvSpPr>
            <p:nvPr/>
          </p:nvSpPr>
          <p:spPr bwMode="auto">
            <a:xfrm>
              <a:off x="84" y="1644"/>
              <a:ext cx="2018" cy="966"/>
            </a:xfrm>
            <a:prstGeom prst="rect">
              <a:avLst/>
            </a:prstGeom>
            <a:solidFill>
              <a:srgbClr val="3365F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A2C1FE"/>
              </a:outerShdw>
            </a:effec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pt-BR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cs typeface="+mn-cs"/>
              </a:endParaRPr>
            </a:p>
          </p:txBody>
        </p:sp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>
              <a:off x="84" y="1660"/>
              <a:ext cx="2018" cy="1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80962" tIns="39688" rIns="80962" bIns="39688"/>
            <a:lstStyle/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  <a:cs typeface="+mn-cs"/>
                </a:rPr>
                <a:t>Elevação de ST, BRE novo ou, supostamente novo</a:t>
              </a:r>
            </a:p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cs typeface="+mn-cs"/>
              </a:endParaRPr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>
              <a:off x="2237" y="1645"/>
              <a:ext cx="2017" cy="965"/>
            </a:xfrm>
            <a:prstGeom prst="rect">
              <a:avLst/>
            </a:prstGeom>
            <a:solidFill>
              <a:srgbClr val="3365F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A2C1FE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2237" y="1662"/>
              <a:ext cx="2017" cy="1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80962" tIns="39688" rIns="80962" bIns="39688"/>
            <a:lstStyle/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  <a:cs typeface="+mn-cs"/>
                </a:rPr>
                <a:t>Depressão de ST ou inversão de onda T</a:t>
              </a:r>
            </a:p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cs typeface="+mn-cs"/>
              </a:endParaRPr>
            </a:p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cs typeface="+mn-cs"/>
              </a:endParaRPr>
            </a:p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cs typeface="+mn-cs"/>
              </a:endParaRPr>
            </a:p>
          </p:txBody>
        </p:sp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>
              <a:off x="4382" y="1646"/>
              <a:ext cx="2018" cy="964"/>
            </a:xfrm>
            <a:prstGeom prst="rect">
              <a:avLst/>
            </a:prstGeom>
            <a:solidFill>
              <a:srgbClr val="3365F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A2C1FE"/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>
              <a:off x="4382" y="1663"/>
              <a:ext cx="2018" cy="1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80962" tIns="39688" rIns="80962" bIns="39688"/>
            <a:lstStyle/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18" charset="0"/>
                  <a:cs typeface="+mn-cs"/>
                </a:rPr>
                <a:t>Ausência de alterações no segmento ST ou nas ondas T</a:t>
              </a:r>
            </a:p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cs typeface="+mn-cs"/>
              </a:endParaRPr>
            </a:p>
            <a:p>
              <a:pPr algn="ctr" defTabSz="739775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8" charset="0"/>
                <a:cs typeface="+mn-cs"/>
              </a:endParaRPr>
            </a:p>
          </p:txBody>
        </p:sp>
        <p:sp>
          <p:nvSpPr>
            <p:cNvPr id="14349" name="Line 14"/>
            <p:cNvSpPr>
              <a:spLocks noChangeAspect="1" noChangeShapeType="1"/>
            </p:cNvSpPr>
            <p:nvPr/>
          </p:nvSpPr>
          <p:spPr bwMode="auto">
            <a:xfrm>
              <a:off x="3245" y="1296"/>
              <a:ext cx="2" cy="3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0" name="Line 15"/>
            <p:cNvSpPr>
              <a:spLocks noChangeAspect="1" noChangeShapeType="1"/>
            </p:cNvSpPr>
            <p:nvPr/>
          </p:nvSpPr>
          <p:spPr bwMode="auto">
            <a:xfrm>
              <a:off x="1093" y="1452"/>
              <a:ext cx="0" cy="1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1" name="Line 16"/>
            <p:cNvSpPr>
              <a:spLocks noChangeAspect="1" noChangeShapeType="1"/>
            </p:cNvSpPr>
            <p:nvPr/>
          </p:nvSpPr>
          <p:spPr bwMode="auto">
            <a:xfrm>
              <a:off x="5391" y="1452"/>
              <a:ext cx="0" cy="1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2" name="Line 17"/>
            <p:cNvSpPr>
              <a:spLocks noChangeAspect="1" noChangeShapeType="1"/>
            </p:cNvSpPr>
            <p:nvPr/>
          </p:nvSpPr>
          <p:spPr bwMode="auto">
            <a:xfrm>
              <a:off x="1091" y="1447"/>
              <a:ext cx="4307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9" descr="Ana Henrique IAM LTC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2571750"/>
            <a:ext cx="83724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143625" y="214313"/>
          <a:ext cx="2592388" cy="220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PI3" r:id="rId5" imgW="807482" imgH="615593" progId="">
                  <p:embed/>
                </p:oleObj>
              </mc:Choice>
              <mc:Fallback>
                <p:oleObj name="PI3" r:id="rId5" imgW="807482" imgH="61559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214313"/>
                        <a:ext cx="2592388" cy="220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ítulo 1"/>
          <p:cNvSpPr txBox="1">
            <a:spLocks/>
          </p:cNvSpPr>
          <p:nvPr/>
        </p:nvSpPr>
        <p:spPr bwMode="auto">
          <a:xfrm>
            <a:off x="-642938" y="214313"/>
            <a:ext cx="77724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47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Lesão proximal de 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323850" y="1773238"/>
            <a:ext cx="85693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Arial Black" pitchFamily="34" charset="0"/>
              </a:rPr>
              <a:t>OCLUSÃO PROXIMAL DA ARTÉRIA CORONÁRIA DIREITA (ACD)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3779838" y="0"/>
          <a:ext cx="4440237" cy="435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Image" r:id="rId3" imgW="3471385" imgH="3410719" progId="">
                  <p:embed/>
                </p:oleObj>
              </mc:Choice>
              <mc:Fallback>
                <p:oleObj name="Image" r:id="rId3" imgW="3471385" imgH="341071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0"/>
                        <a:ext cx="4440237" cy="435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15" descr="coracao cóp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5775" y="592138"/>
            <a:ext cx="3902075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Line 16"/>
          <p:cNvSpPr>
            <a:spLocks noChangeShapeType="1"/>
          </p:cNvSpPr>
          <p:nvPr/>
        </p:nvSpPr>
        <p:spPr bwMode="auto">
          <a:xfrm flipH="1">
            <a:off x="5303838" y="2232025"/>
            <a:ext cx="720725" cy="17287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6156" name="Text Box 17"/>
          <p:cNvSpPr txBox="1">
            <a:spLocks noChangeArrowheads="1"/>
          </p:cNvSpPr>
          <p:nvPr/>
        </p:nvSpPr>
        <p:spPr bwMode="auto">
          <a:xfrm>
            <a:off x="8142288" y="2160588"/>
            <a:ext cx="2587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I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6157" name="Text Box 19"/>
          <p:cNvSpPr txBox="1">
            <a:spLocks noChangeArrowheads="1"/>
          </p:cNvSpPr>
          <p:nvPr/>
        </p:nvSpPr>
        <p:spPr bwMode="auto">
          <a:xfrm>
            <a:off x="5037138" y="3595688"/>
            <a:ext cx="4079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III</a:t>
            </a:r>
            <a:endParaRPr lang="pt-BR" sz="1500">
              <a:latin typeface="Arial Black" pitchFamily="34" charset="0"/>
            </a:endParaRPr>
          </a:p>
        </p:txBody>
      </p:sp>
      <p:graphicFrame>
        <p:nvGraphicFramePr>
          <p:cNvPr id="6147" name="Object 22"/>
          <p:cNvGraphicFramePr>
            <a:graphicFrameLocks noChangeAspect="1"/>
          </p:cNvGraphicFramePr>
          <p:nvPr/>
        </p:nvGraphicFramePr>
        <p:xfrm>
          <a:off x="320675" y="1312863"/>
          <a:ext cx="3455988" cy="354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9" name="Image" r:id="rId6" imgW="1704214" imgH="1742390" progId="">
                  <p:embed/>
                </p:oleObj>
              </mc:Choice>
              <mc:Fallback>
                <p:oleObj name="Image" r:id="rId6" imgW="1704214" imgH="174239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1312863"/>
                        <a:ext cx="3455988" cy="354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Text Box 23"/>
          <p:cNvSpPr txBox="1">
            <a:spLocks noChangeArrowheads="1"/>
          </p:cNvSpPr>
          <p:nvPr/>
        </p:nvSpPr>
        <p:spPr bwMode="auto">
          <a:xfrm>
            <a:off x="552450" y="2155825"/>
            <a:ext cx="450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latin typeface="Arial Black" pitchFamily="34" charset="0"/>
              </a:rPr>
              <a:t>SA</a:t>
            </a:r>
          </a:p>
        </p:txBody>
      </p:sp>
      <p:sp>
        <p:nvSpPr>
          <p:cNvPr id="6159" name="Oval 24"/>
          <p:cNvSpPr>
            <a:spLocks noChangeArrowheads="1"/>
          </p:cNvSpPr>
          <p:nvPr/>
        </p:nvSpPr>
        <p:spPr bwMode="auto">
          <a:xfrm rot="255521">
            <a:off x="1331913" y="2038350"/>
            <a:ext cx="227012" cy="2381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160" name="Text Box 25"/>
          <p:cNvSpPr txBox="1">
            <a:spLocks noChangeArrowheads="1"/>
          </p:cNvSpPr>
          <p:nvPr/>
        </p:nvSpPr>
        <p:spPr bwMode="auto">
          <a:xfrm>
            <a:off x="1701800" y="3328988"/>
            <a:ext cx="80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DISTAL</a:t>
            </a:r>
          </a:p>
          <a:p>
            <a:pPr algn="ctr"/>
            <a:r>
              <a:rPr lang="pt-BR" sz="1200">
                <a:latin typeface="Arial Black" pitchFamily="34" charset="0"/>
              </a:rPr>
              <a:t>RCA</a:t>
            </a:r>
          </a:p>
        </p:txBody>
      </p:sp>
      <p:sp>
        <p:nvSpPr>
          <p:cNvPr id="6161" name="Text Box 26"/>
          <p:cNvSpPr txBox="1">
            <a:spLocks noChangeArrowheads="1"/>
          </p:cNvSpPr>
          <p:nvPr/>
        </p:nvSpPr>
        <p:spPr bwMode="auto">
          <a:xfrm>
            <a:off x="-1588" y="2301875"/>
            <a:ext cx="10826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PROXIMAL</a:t>
            </a:r>
          </a:p>
          <a:p>
            <a:pPr algn="ctr"/>
            <a:r>
              <a:rPr lang="pt-BR" sz="1200">
                <a:latin typeface="Arial Black" pitchFamily="34" charset="0"/>
              </a:rPr>
              <a:t>RCA</a:t>
            </a:r>
          </a:p>
        </p:txBody>
      </p:sp>
      <p:sp>
        <p:nvSpPr>
          <p:cNvPr id="6162" name="Arc 27"/>
          <p:cNvSpPr>
            <a:spLocks/>
          </p:cNvSpPr>
          <p:nvPr/>
        </p:nvSpPr>
        <p:spPr bwMode="auto">
          <a:xfrm rot="1886053" flipH="1">
            <a:off x="400050" y="1495425"/>
            <a:ext cx="266700" cy="200025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163" name="Text Box 28"/>
          <p:cNvSpPr txBox="1">
            <a:spLocks noChangeArrowheads="1"/>
          </p:cNvSpPr>
          <p:nvPr/>
        </p:nvSpPr>
        <p:spPr bwMode="auto">
          <a:xfrm>
            <a:off x="-36513" y="836613"/>
            <a:ext cx="1096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latin typeface="Arial Black" pitchFamily="34" charset="0"/>
              </a:rPr>
              <a:t>SA node</a:t>
            </a:r>
          </a:p>
        </p:txBody>
      </p:sp>
      <p:sp>
        <p:nvSpPr>
          <p:cNvPr id="6164" name="Line 29"/>
          <p:cNvSpPr>
            <a:spLocks noChangeShapeType="1"/>
          </p:cNvSpPr>
          <p:nvPr/>
        </p:nvSpPr>
        <p:spPr bwMode="auto">
          <a:xfrm>
            <a:off x="400050" y="1128713"/>
            <a:ext cx="146050" cy="3667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6165" name="Text Box 30"/>
          <p:cNvSpPr txBox="1">
            <a:spLocks noChangeArrowheads="1"/>
          </p:cNvSpPr>
          <p:nvPr/>
        </p:nvSpPr>
        <p:spPr bwMode="auto">
          <a:xfrm>
            <a:off x="2197100" y="1531938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ARTERY OF THE CONE</a:t>
            </a:r>
          </a:p>
        </p:txBody>
      </p:sp>
      <p:sp>
        <p:nvSpPr>
          <p:cNvPr id="6166" name="Text Box 31"/>
          <p:cNvSpPr txBox="1">
            <a:spLocks noChangeArrowheads="1"/>
          </p:cNvSpPr>
          <p:nvPr/>
        </p:nvSpPr>
        <p:spPr bwMode="auto">
          <a:xfrm>
            <a:off x="508000" y="2962275"/>
            <a:ext cx="422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Arial Black" pitchFamily="34" charset="0"/>
              </a:rPr>
              <a:t>RV</a:t>
            </a:r>
          </a:p>
        </p:txBody>
      </p:sp>
      <p:sp>
        <p:nvSpPr>
          <p:cNvPr id="6167" name="Text Box 32"/>
          <p:cNvSpPr txBox="1">
            <a:spLocks noChangeArrowheads="1"/>
          </p:cNvSpPr>
          <p:nvPr/>
        </p:nvSpPr>
        <p:spPr bwMode="auto">
          <a:xfrm>
            <a:off x="309563" y="3589338"/>
            <a:ext cx="182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2400">
              <a:latin typeface="Times New Roman" pitchFamily="18" charset="0"/>
            </a:endParaRPr>
          </a:p>
        </p:txBody>
      </p:sp>
      <p:sp>
        <p:nvSpPr>
          <p:cNvPr id="6168" name="Text Box 33"/>
          <p:cNvSpPr txBox="1">
            <a:spLocks noChangeArrowheads="1"/>
          </p:cNvSpPr>
          <p:nvPr/>
        </p:nvSpPr>
        <p:spPr bwMode="auto">
          <a:xfrm>
            <a:off x="287338" y="3476625"/>
            <a:ext cx="836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MIDDLE</a:t>
            </a:r>
          </a:p>
          <a:p>
            <a:pPr algn="ctr"/>
            <a:r>
              <a:rPr lang="pt-BR" sz="1200">
                <a:latin typeface="Arial Black" pitchFamily="34" charset="0"/>
              </a:rPr>
              <a:t>RCA</a:t>
            </a:r>
          </a:p>
        </p:txBody>
      </p:sp>
      <p:sp>
        <p:nvSpPr>
          <p:cNvPr id="6169" name="Text Box 34"/>
          <p:cNvSpPr txBox="1">
            <a:spLocks noChangeArrowheads="1"/>
          </p:cNvSpPr>
          <p:nvPr/>
        </p:nvSpPr>
        <p:spPr bwMode="auto">
          <a:xfrm>
            <a:off x="88900" y="41767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2400">
              <a:latin typeface="Times New Roman" pitchFamily="18" charset="0"/>
            </a:endParaRPr>
          </a:p>
        </p:txBody>
      </p:sp>
      <p:sp>
        <p:nvSpPr>
          <p:cNvPr id="6170" name="Text Box 35"/>
          <p:cNvSpPr txBox="1">
            <a:spLocks noChangeArrowheads="1"/>
          </p:cNvSpPr>
          <p:nvPr/>
        </p:nvSpPr>
        <p:spPr bwMode="auto">
          <a:xfrm>
            <a:off x="168275" y="4062413"/>
            <a:ext cx="70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Ac Mg</a:t>
            </a:r>
          </a:p>
        </p:txBody>
      </p:sp>
      <p:sp>
        <p:nvSpPr>
          <p:cNvPr id="6171" name="Text Box 36"/>
          <p:cNvSpPr txBox="1">
            <a:spLocks noChangeArrowheads="1"/>
          </p:cNvSpPr>
          <p:nvPr/>
        </p:nvSpPr>
        <p:spPr bwMode="auto">
          <a:xfrm>
            <a:off x="541338" y="4459288"/>
            <a:ext cx="412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PD</a:t>
            </a:r>
          </a:p>
        </p:txBody>
      </p:sp>
      <p:sp>
        <p:nvSpPr>
          <p:cNvPr id="6172" name="Text Box 37"/>
          <p:cNvSpPr txBox="1">
            <a:spLocks noChangeArrowheads="1"/>
          </p:cNvSpPr>
          <p:nvPr/>
        </p:nvSpPr>
        <p:spPr bwMode="auto">
          <a:xfrm>
            <a:off x="2989263" y="2060575"/>
            <a:ext cx="600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AV-N</a:t>
            </a:r>
          </a:p>
        </p:txBody>
      </p:sp>
      <p:sp>
        <p:nvSpPr>
          <p:cNvPr id="6173" name="Text Box 38"/>
          <p:cNvSpPr txBox="1">
            <a:spLocks noChangeArrowheads="1"/>
          </p:cNvSpPr>
          <p:nvPr/>
        </p:nvSpPr>
        <p:spPr bwMode="auto">
          <a:xfrm>
            <a:off x="2989263" y="4437063"/>
            <a:ext cx="523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LVB</a:t>
            </a:r>
          </a:p>
        </p:txBody>
      </p:sp>
      <p:sp>
        <p:nvSpPr>
          <p:cNvPr id="6174" name="Rectangle 39"/>
          <p:cNvSpPr>
            <a:spLocks noChangeArrowheads="1"/>
          </p:cNvSpPr>
          <p:nvPr/>
        </p:nvSpPr>
        <p:spPr bwMode="auto">
          <a:xfrm>
            <a:off x="2836863" y="2889250"/>
            <a:ext cx="1524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175" name="Rectangle 40"/>
          <p:cNvSpPr>
            <a:spLocks noChangeArrowheads="1"/>
          </p:cNvSpPr>
          <p:nvPr/>
        </p:nvSpPr>
        <p:spPr bwMode="auto">
          <a:xfrm rot="735669">
            <a:off x="2836863" y="273685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176" name="Rectangle 41"/>
          <p:cNvSpPr>
            <a:spLocks noChangeArrowheads="1"/>
          </p:cNvSpPr>
          <p:nvPr/>
        </p:nvSpPr>
        <p:spPr bwMode="auto">
          <a:xfrm>
            <a:off x="2913063" y="266065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6177" name="Text Box 42"/>
          <p:cNvSpPr txBox="1">
            <a:spLocks noChangeArrowheads="1"/>
          </p:cNvSpPr>
          <p:nvPr/>
        </p:nvSpPr>
        <p:spPr bwMode="auto">
          <a:xfrm>
            <a:off x="263525" y="357188"/>
            <a:ext cx="2797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latin typeface="Arial Black" pitchFamily="34" charset="0"/>
              </a:rPr>
              <a:t>OCCLUSION LOCATION</a:t>
            </a:r>
            <a:endParaRPr lang="en-US" sz="1600">
              <a:latin typeface="Arial Black" pitchFamily="34" charset="0"/>
            </a:endParaRPr>
          </a:p>
        </p:txBody>
      </p:sp>
      <p:sp>
        <p:nvSpPr>
          <p:cNvPr id="6178" name="Line 43"/>
          <p:cNvSpPr>
            <a:spLocks noChangeShapeType="1"/>
          </p:cNvSpPr>
          <p:nvPr/>
        </p:nvSpPr>
        <p:spPr bwMode="auto">
          <a:xfrm flipH="1">
            <a:off x="1476375" y="765175"/>
            <a:ext cx="144463" cy="1150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6148" name="Object 44"/>
          <p:cNvGraphicFramePr>
            <a:graphicFrameLocks noChangeAspect="1"/>
          </p:cNvGraphicFramePr>
          <p:nvPr/>
        </p:nvGraphicFramePr>
        <p:xfrm>
          <a:off x="7596188" y="1916113"/>
          <a:ext cx="15478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0" name="Image" r:id="rId8" imgW="869379" imgH="343089" progId="">
                  <p:embed/>
                </p:oleObj>
              </mc:Choice>
              <mc:Fallback>
                <p:oleObj name="Image" r:id="rId8" imgW="869379" imgH="343089" progId="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1916113"/>
                        <a:ext cx="1547812" cy="609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45"/>
          <p:cNvGraphicFramePr>
            <a:graphicFrameLocks noChangeAspect="1"/>
          </p:cNvGraphicFramePr>
          <p:nvPr/>
        </p:nvGraphicFramePr>
        <p:xfrm>
          <a:off x="7092950" y="3644900"/>
          <a:ext cx="17303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1" name="Image" r:id="rId10" imgW="861497" imgH="473390" progId="">
                  <p:embed/>
                </p:oleObj>
              </mc:Choice>
              <mc:Fallback>
                <p:oleObj name="Image" r:id="rId10" imgW="861497" imgH="473390" progId="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3644900"/>
                        <a:ext cx="1730375" cy="949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46"/>
          <p:cNvGraphicFramePr>
            <a:graphicFrameLocks noChangeAspect="1"/>
          </p:cNvGraphicFramePr>
          <p:nvPr/>
        </p:nvGraphicFramePr>
        <p:xfrm>
          <a:off x="3059113" y="981075"/>
          <a:ext cx="1366837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Image" r:id="rId12" imgW="942504" imgH="383756" progId="">
                  <p:embed/>
                </p:oleObj>
              </mc:Choice>
              <mc:Fallback>
                <p:oleObj name="Image" r:id="rId12" imgW="942504" imgH="383756" progId="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981075"/>
                        <a:ext cx="1366837" cy="5572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47"/>
          <p:cNvGraphicFramePr>
            <a:graphicFrameLocks noChangeAspect="1"/>
          </p:cNvGraphicFramePr>
          <p:nvPr/>
        </p:nvGraphicFramePr>
        <p:xfrm>
          <a:off x="7308850" y="836613"/>
          <a:ext cx="1476375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3" name="Image" r:id="rId14" imgW="902184" imgH="318962" progId="">
                  <p:embed/>
                </p:oleObj>
              </mc:Choice>
              <mc:Fallback>
                <p:oleObj name="Image" r:id="rId14" imgW="902184" imgH="318962" progId="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836613"/>
                        <a:ext cx="1476375" cy="522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48"/>
          <p:cNvGraphicFramePr>
            <a:graphicFrameLocks noChangeAspect="1"/>
          </p:cNvGraphicFramePr>
          <p:nvPr/>
        </p:nvGraphicFramePr>
        <p:xfrm>
          <a:off x="4849813" y="4129088"/>
          <a:ext cx="188277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Image" r:id="rId16" imgW="881616" imgH="525948" progId="">
                  <p:embed/>
                </p:oleObj>
              </mc:Choice>
              <mc:Fallback>
                <p:oleObj name="Image" r:id="rId16" imgW="881616" imgH="525948" progId="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813" y="4129088"/>
                        <a:ext cx="1882775" cy="1117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21"/>
          <p:cNvGraphicFramePr>
            <a:graphicFrameLocks noChangeAspect="1"/>
          </p:cNvGraphicFramePr>
          <p:nvPr/>
        </p:nvGraphicFramePr>
        <p:xfrm>
          <a:off x="3635375" y="3722688"/>
          <a:ext cx="1584325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Image" r:id="rId18" imgW="985327" imgH="489589" progId="">
                  <p:embed/>
                </p:oleObj>
              </mc:Choice>
              <mc:Fallback>
                <p:oleObj name="Image" r:id="rId18" imgW="985327" imgH="489589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722688"/>
                        <a:ext cx="1584325" cy="7858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9" name="Text Box 49"/>
          <p:cNvSpPr txBox="1">
            <a:spLocks noChangeArrowheads="1"/>
          </p:cNvSpPr>
          <p:nvPr/>
        </p:nvSpPr>
        <p:spPr bwMode="auto">
          <a:xfrm>
            <a:off x="3382963" y="5300663"/>
            <a:ext cx="49339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>
                <a:latin typeface="Arial Black" pitchFamily="34" charset="0"/>
              </a:rPr>
              <a:t>ST segment elevation in inferior leads</a:t>
            </a:r>
          </a:p>
          <a:p>
            <a:pPr algn="ctr"/>
            <a:r>
              <a:rPr lang="pt-BR">
                <a:latin typeface="Arial Black" pitchFamily="34" charset="0"/>
              </a:rPr>
              <a:t>SIII&gt;SII</a:t>
            </a:r>
          </a:p>
          <a:p>
            <a:pPr algn="ctr"/>
            <a:endParaRPr lang="en-US">
              <a:latin typeface="Arial Black" pitchFamily="34" charset="0"/>
            </a:endParaRPr>
          </a:p>
        </p:txBody>
      </p:sp>
      <p:sp>
        <p:nvSpPr>
          <p:cNvPr id="6180" name="Text Box 50"/>
          <p:cNvSpPr txBox="1">
            <a:spLocks noChangeArrowheads="1"/>
          </p:cNvSpPr>
          <p:nvPr/>
        </p:nvSpPr>
        <p:spPr bwMode="auto">
          <a:xfrm>
            <a:off x="5397500" y="3790950"/>
            <a:ext cx="1262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SIII &gt; SII</a:t>
            </a:r>
            <a:endParaRPr lang="en-US">
              <a:latin typeface="Arial Black" pitchFamily="34" charset="0"/>
            </a:endParaRPr>
          </a:p>
        </p:txBody>
      </p:sp>
      <p:sp>
        <p:nvSpPr>
          <p:cNvPr id="6181" name="Rectangle 51"/>
          <p:cNvSpPr>
            <a:spLocks noChangeArrowheads="1"/>
          </p:cNvSpPr>
          <p:nvPr/>
        </p:nvSpPr>
        <p:spPr bwMode="auto">
          <a:xfrm>
            <a:off x="7451725" y="2420938"/>
            <a:ext cx="1871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latin typeface="Arial Black" pitchFamily="34" charset="0"/>
              </a:rPr>
              <a:t>ST segment depression</a:t>
            </a:r>
            <a:endParaRPr lang="en-US">
              <a:latin typeface="Arial Black" pitchFamily="34" charset="0"/>
            </a:endParaRPr>
          </a:p>
        </p:txBody>
      </p:sp>
      <p:sp>
        <p:nvSpPr>
          <p:cNvPr id="6182" name="Text Box 53"/>
          <p:cNvSpPr txBox="1">
            <a:spLocks noChangeArrowheads="1"/>
          </p:cNvSpPr>
          <p:nvPr/>
        </p:nvSpPr>
        <p:spPr bwMode="auto">
          <a:xfrm>
            <a:off x="5219700" y="2357438"/>
            <a:ext cx="53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RV</a:t>
            </a:r>
            <a:endParaRPr lang="en-US" baseline="-25000">
              <a:latin typeface="Arial Black" pitchFamily="34" charset="0"/>
            </a:endParaRPr>
          </a:p>
        </p:txBody>
      </p:sp>
      <p:sp>
        <p:nvSpPr>
          <p:cNvPr id="6183" name="Text Box 54"/>
          <p:cNvSpPr txBox="1">
            <a:spLocks noChangeArrowheads="1"/>
          </p:cNvSpPr>
          <p:nvPr/>
        </p:nvSpPr>
        <p:spPr bwMode="auto">
          <a:xfrm>
            <a:off x="6084888" y="191611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LV</a:t>
            </a:r>
            <a:endParaRPr lang="en-US" baseline="-250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79388" y="860425"/>
          <a:ext cx="8785225" cy="458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5" name="Image" r:id="rId3" imgW="7859570" imgH="4102269" progId="">
                  <p:embed/>
                </p:oleObj>
              </mc:Choice>
              <mc:Fallback>
                <p:oleObj name="Image" r:id="rId3" imgW="7859570" imgH="410226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860425"/>
                        <a:ext cx="8785225" cy="4584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31775" y="5537200"/>
            <a:ext cx="282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Calibri" pitchFamily="34" charset="0"/>
              </a:rPr>
              <a:t>Oclusão proximal da CD</a:t>
            </a:r>
          </a:p>
        </p:txBody>
      </p:sp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539750" y="3068638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latin typeface="Arial Black" pitchFamily="34" charset="0"/>
              </a:rPr>
              <a:t>ST segment elevation in inferior leads</a:t>
            </a:r>
            <a:endParaRPr lang="en-US" sz="1400">
              <a:latin typeface="Arial Black" pitchFamily="34" charset="0"/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1979613" y="2190750"/>
            <a:ext cx="908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>
                <a:latin typeface="Arial Black" pitchFamily="34" charset="0"/>
              </a:rPr>
              <a:t>SIII&gt;SII</a:t>
            </a:r>
            <a:endParaRPr lang="en-US" sz="1400">
              <a:latin typeface="Arial Black" pitchFamily="34" charset="0"/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11188" y="1252538"/>
            <a:ext cx="3744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>
                <a:latin typeface="Arial Black" pitchFamily="34" charset="0"/>
              </a:rPr>
              <a:t>ST segment depression</a:t>
            </a:r>
            <a:endParaRPr lang="en-US" sz="14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dirty="0" smtClean="0"/>
              <a:t>Importância do V4R</a:t>
            </a:r>
            <a:br>
              <a:rPr lang="pt-BR" sz="4000" dirty="0" smtClean="0"/>
            </a:br>
            <a:r>
              <a:rPr lang="pt-BR" sz="4000" dirty="0" smtClean="0"/>
              <a:t>	</a:t>
            </a:r>
          </a:p>
        </p:txBody>
      </p:sp>
      <p:pic>
        <p:nvPicPr>
          <p:cNvPr id="47107" name="Picture 3" descr="IAMVD Maria Ire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14625"/>
            <a:ext cx="5184775" cy="3890963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</p:spPr>
      </p:pic>
      <p:pic>
        <p:nvPicPr>
          <p:cNvPr id="47108" name="Picture 4" descr="IAMVD Maria Iren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2205038"/>
            <a:ext cx="3414713" cy="4392612"/>
          </a:xfrm>
          <a:prstGeom prst="rect">
            <a:avLst/>
          </a:prstGeom>
          <a:noFill/>
          <a:ln w="28575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5559425" y="2297113"/>
            <a:ext cx="6286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Times New Roman" pitchFamily="18" charset="0"/>
              </a:rPr>
              <a:t>V1</a:t>
            </a:r>
          </a:p>
          <a:p>
            <a:endParaRPr lang="pt-BR" b="1">
              <a:latin typeface="Times New Roman" pitchFamily="18" charset="0"/>
            </a:endParaRPr>
          </a:p>
          <a:p>
            <a:endParaRPr lang="pt-BR" b="1">
              <a:latin typeface="Times New Roman" pitchFamily="18" charset="0"/>
            </a:endParaRPr>
          </a:p>
          <a:p>
            <a:r>
              <a:rPr lang="pt-BR" b="1">
                <a:latin typeface="Times New Roman" pitchFamily="18" charset="0"/>
              </a:rPr>
              <a:t>V3R</a:t>
            </a:r>
          </a:p>
          <a:p>
            <a:endParaRPr lang="pt-BR" b="1">
              <a:latin typeface="Times New Roman" pitchFamily="18" charset="0"/>
            </a:endParaRPr>
          </a:p>
          <a:p>
            <a:endParaRPr lang="pt-BR" b="1">
              <a:latin typeface="Times New Roman" pitchFamily="18" charset="0"/>
            </a:endParaRPr>
          </a:p>
          <a:p>
            <a:r>
              <a:rPr lang="pt-BR" b="1">
                <a:latin typeface="Times New Roman" pitchFamily="18" charset="0"/>
              </a:rPr>
              <a:t>V4R</a:t>
            </a:r>
          </a:p>
          <a:p>
            <a:endParaRPr lang="pt-BR" b="1">
              <a:latin typeface="Times New Roman" pitchFamily="18" charset="0"/>
            </a:endParaRPr>
          </a:p>
          <a:p>
            <a:endParaRPr lang="pt-BR" b="1">
              <a:latin typeface="Times New Roman" pitchFamily="18" charset="0"/>
            </a:endParaRPr>
          </a:p>
          <a:p>
            <a:r>
              <a:rPr lang="pt-BR" b="1">
                <a:latin typeface="Times New Roman" pitchFamily="18" charset="0"/>
              </a:rPr>
              <a:t>V7</a:t>
            </a:r>
          </a:p>
          <a:p>
            <a:endParaRPr lang="pt-BR" b="1">
              <a:latin typeface="Times New Roman" pitchFamily="18" charset="0"/>
            </a:endParaRPr>
          </a:p>
          <a:p>
            <a:endParaRPr lang="pt-BR" b="1">
              <a:latin typeface="Times New Roman" pitchFamily="18" charset="0"/>
            </a:endParaRPr>
          </a:p>
          <a:p>
            <a:r>
              <a:rPr lang="pt-BR" b="1">
                <a:latin typeface="Times New Roman" pitchFamily="18" charset="0"/>
              </a:rPr>
              <a:t>V8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71481"/>
            <a:ext cx="514353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n 5" descr="ScreenHunter_1338 O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85794"/>
            <a:ext cx="5877599" cy="505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85786" y="214290"/>
            <a:ext cx="7828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IAM  INFERIOR COM ENVOLVIMENTO DO VD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785786" y="214290"/>
            <a:ext cx="7828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IAM  INFERIOR COM ENVOLVIMENTO DO VD</a:t>
            </a:r>
            <a:endParaRPr lang="pt-BR" sz="2800" b="1" dirty="0"/>
          </a:p>
        </p:txBody>
      </p:sp>
      <p:pic>
        <p:nvPicPr>
          <p:cNvPr id="55300" name="Imagen 4" descr="ScreenHunter_1315 O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287238"/>
            <a:ext cx="5929354" cy="519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5929322" y="5715016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bg1"/>
                </a:solidFill>
              </a:rPr>
              <a:t>CD OCLUÍDA</a:t>
            </a:r>
          </a:p>
          <a:p>
            <a:r>
              <a:rPr lang="pt-BR" sz="1200" b="1" dirty="0" smtClean="0">
                <a:solidFill>
                  <a:schemeClr val="bg1"/>
                </a:solidFill>
              </a:rPr>
              <a:t>PROXIMAL</a:t>
            </a:r>
            <a:endParaRPr lang="pt-BR" sz="1200" b="1" dirty="0">
              <a:solidFill>
                <a:schemeClr val="bg1"/>
              </a:solidFill>
            </a:endParaRPr>
          </a:p>
        </p:txBody>
      </p:sp>
      <p:cxnSp>
        <p:nvCxnSpPr>
          <p:cNvPr id="16" name="Conector de seta reta 15"/>
          <p:cNvCxnSpPr/>
          <p:nvPr/>
        </p:nvCxnSpPr>
        <p:spPr>
          <a:xfrm rot="16200000" flipV="1">
            <a:off x="5857884" y="5143512"/>
            <a:ext cx="500066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850" y="1773238"/>
            <a:ext cx="85693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Arial Black" pitchFamily="34" charset="0"/>
              </a:rPr>
              <a:t>OCLUSÃO DA ARTÉRIA CORONÁRIA CIRCUNFLEXA (Cx)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328863" y="819150"/>
          <a:ext cx="4440237" cy="435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3" name="Image" r:id="rId3" imgW="3471385" imgH="3410719" progId="">
                  <p:embed/>
                </p:oleObj>
              </mc:Choice>
              <mc:Fallback>
                <p:oleObj name="Image" r:id="rId3" imgW="3471385" imgH="34107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863" y="819150"/>
                        <a:ext cx="4440237" cy="4354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9" name="Picture 3" descr="coracao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916113"/>
            <a:ext cx="30384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86614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200" b="1">
                <a:solidFill>
                  <a:srgbClr val="0000FF"/>
                </a:solidFill>
                <a:latin typeface="Calibri" pitchFamily="34" charset="0"/>
              </a:rPr>
              <a:t>Elevação do ST: DII &gt; DIII porque o vetor frontal do desvio do ST aponta para +60º</a:t>
            </a:r>
          </a:p>
          <a:p>
            <a:pPr marL="342900" indent="-342900">
              <a:buFontTx/>
              <a:buAutoNum type="arabicPeriod"/>
            </a:pPr>
            <a:r>
              <a:rPr lang="en-US" sz="1200" b="1">
                <a:solidFill>
                  <a:srgbClr val="0000FF"/>
                </a:solidFill>
                <a:latin typeface="Calibri" pitchFamily="34" charset="0"/>
              </a:rPr>
              <a:t>Depressão do ST seguido de T invertida em V</a:t>
            </a:r>
            <a:r>
              <a:rPr lang="en-US" sz="1200" b="1" baseline="-2500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sz="1200" b="1">
                <a:solidFill>
                  <a:srgbClr val="0000FF"/>
                </a:solidFill>
                <a:latin typeface="Calibri" pitchFamily="34" charset="0"/>
              </a:rPr>
              <a:t>R</a:t>
            </a:r>
          </a:p>
          <a:p>
            <a:pPr marL="342900" indent="-342900">
              <a:buFontTx/>
              <a:buAutoNum type="arabicPeriod"/>
            </a:pPr>
            <a:r>
              <a:rPr lang="en-US" sz="1200" b="1">
                <a:solidFill>
                  <a:srgbClr val="0000FF"/>
                </a:solidFill>
                <a:latin typeface="Calibri" pitchFamily="34" charset="0"/>
              </a:rPr>
              <a:t>Entalhe no fim do QRS em DII, DIII e aVF, assinalando retardo da ativação da área basal</a:t>
            </a:r>
          </a:p>
        </p:txBody>
      </p:sp>
      <p:sp>
        <p:nvSpPr>
          <p:cNvPr id="10251" name="Line 5"/>
          <p:cNvSpPr>
            <a:spLocks noChangeShapeType="1"/>
          </p:cNvSpPr>
          <p:nvPr/>
        </p:nvSpPr>
        <p:spPr bwMode="auto">
          <a:xfrm>
            <a:off x="4573588" y="3051175"/>
            <a:ext cx="1439862" cy="12398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252" name="Text Box 6"/>
          <p:cNvSpPr txBox="1">
            <a:spLocks noChangeArrowheads="1"/>
          </p:cNvSpPr>
          <p:nvPr/>
        </p:nvSpPr>
        <p:spPr bwMode="auto">
          <a:xfrm>
            <a:off x="5391150" y="4559300"/>
            <a:ext cx="3333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II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10253" name="Text Box 7"/>
          <p:cNvSpPr txBox="1">
            <a:spLocks noChangeArrowheads="1"/>
          </p:cNvSpPr>
          <p:nvPr/>
        </p:nvSpPr>
        <p:spPr bwMode="auto">
          <a:xfrm>
            <a:off x="3586163" y="4414838"/>
            <a:ext cx="4079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III</a:t>
            </a:r>
            <a:endParaRPr lang="pt-BR" sz="1500">
              <a:latin typeface="Arial Black" pitchFamily="34" charset="0"/>
            </a:endParaRPr>
          </a:p>
        </p:txBody>
      </p:sp>
      <p:graphicFrame>
        <p:nvGraphicFramePr>
          <p:cNvPr id="10243" name="Object 18"/>
          <p:cNvGraphicFramePr>
            <a:graphicFrameLocks noChangeAspect="1"/>
          </p:cNvGraphicFramePr>
          <p:nvPr/>
        </p:nvGraphicFramePr>
        <p:xfrm>
          <a:off x="7092950" y="2636838"/>
          <a:ext cx="12239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4" name="Image" r:id="rId6" imgW="538192" imgH="276127" progId="">
                  <p:embed/>
                </p:oleObj>
              </mc:Choice>
              <mc:Fallback>
                <p:oleObj name="Image" r:id="rId6" imgW="538192" imgH="276127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2636838"/>
                        <a:ext cx="1223963" cy="6286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4" name="Text Box 19"/>
          <p:cNvSpPr txBox="1">
            <a:spLocks noChangeArrowheads="1"/>
          </p:cNvSpPr>
          <p:nvPr/>
        </p:nvSpPr>
        <p:spPr bwMode="auto">
          <a:xfrm>
            <a:off x="6732588" y="2852738"/>
            <a:ext cx="2587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500">
                <a:latin typeface="Arial Black" pitchFamily="34" charset="0"/>
              </a:rPr>
              <a:t>I</a:t>
            </a:r>
          </a:p>
        </p:txBody>
      </p:sp>
      <p:graphicFrame>
        <p:nvGraphicFramePr>
          <p:cNvPr id="10244" name="Object 20"/>
          <p:cNvGraphicFramePr>
            <a:graphicFrameLocks noChangeAspect="1"/>
          </p:cNvGraphicFramePr>
          <p:nvPr/>
        </p:nvGraphicFramePr>
        <p:xfrm>
          <a:off x="5724525" y="4365625"/>
          <a:ext cx="12890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5" name="Image" r:id="rId8" imgW="581038" imgH="369710" progId="">
                  <p:embed/>
                </p:oleObj>
              </mc:Choice>
              <mc:Fallback>
                <p:oleObj name="Image" r:id="rId8" imgW="581038" imgH="369710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4365625"/>
                        <a:ext cx="1289050" cy="8159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21"/>
          <p:cNvGraphicFramePr>
            <a:graphicFrameLocks noChangeAspect="1"/>
          </p:cNvGraphicFramePr>
          <p:nvPr/>
        </p:nvGraphicFramePr>
        <p:xfrm>
          <a:off x="2411413" y="4365625"/>
          <a:ext cx="1209675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6" name="Image" r:id="rId10" imgW="562690" imgH="302760" progId="">
                  <p:embed/>
                </p:oleObj>
              </mc:Choice>
              <mc:Fallback>
                <p:oleObj name="Image" r:id="rId10" imgW="562690" imgH="30276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365625"/>
                        <a:ext cx="1209675" cy="65246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22"/>
          <p:cNvGraphicFramePr>
            <a:graphicFrameLocks noChangeAspect="1"/>
          </p:cNvGraphicFramePr>
          <p:nvPr/>
        </p:nvGraphicFramePr>
        <p:xfrm>
          <a:off x="1692275" y="1844675"/>
          <a:ext cx="112077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7" name="Image" r:id="rId12" imgW="542530" imgH="320758" progId="">
                  <p:embed/>
                </p:oleObj>
              </mc:Choice>
              <mc:Fallback>
                <p:oleObj name="Image" r:id="rId12" imgW="542530" imgH="320758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844675"/>
                        <a:ext cx="1120775" cy="6604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23"/>
          <p:cNvGraphicFramePr>
            <a:graphicFrameLocks noChangeAspect="1"/>
          </p:cNvGraphicFramePr>
          <p:nvPr/>
        </p:nvGraphicFramePr>
        <p:xfrm>
          <a:off x="6372225" y="1844675"/>
          <a:ext cx="11874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8" name="Image" r:id="rId14" imgW="544316" imgH="231485" progId="">
                  <p:embed/>
                </p:oleObj>
              </mc:Choice>
              <mc:Fallback>
                <p:oleObj name="Image" r:id="rId14" imgW="544316" imgH="231485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1844675"/>
                        <a:ext cx="1187450" cy="5048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24"/>
          <p:cNvGraphicFramePr>
            <a:graphicFrameLocks noChangeAspect="1"/>
          </p:cNvGraphicFramePr>
          <p:nvPr/>
        </p:nvGraphicFramePr>
        <p:xfrm>
          <a:off x="3973513" y="4932363"/>
          <a:ext cx="11747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9" name="Image" r:id="rId16" imgW="552596" imgH="402121" progId="">
                  <p:embed/>
                </p:oleObj>
              </mc:Choice>
              <mc:Fallback>
                <p:oleObj name="Image" r:id="rId16" imgW="552596" imgH="402121" progId="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3513" y="4932363"/>
                        <a:ext cx="1174750" cy="8509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5" name="Text Box 25"/>
          <p:cNvSpPr txBox="1">
            <a:spLocks noChangeArrowheads="1"/>
          </p:cNvSpPr>
          <p:nvPr/>
        </p:nvSpPr>
        <p:spPr bwMode="auto">
          <a:xfrm>
            <a:off x="4117975" y="4581525"/>
            <a:ext cx="9588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SIII&gt;SII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10256" name="Text Box 26"/>
          <p:cNvSpPr txBox="1">
            <a:spLocks noChangeArrowheads="1"/>
          </p:cNvSpPr>
          <p:nvPr/>
        </p:nvSpPr>
        <p:spPr bwMode="auto">
          <a:xfrm>
            <a:off x="2886075" y="2028825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aVR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10257" name="Text Box 27"/>
          <p:cNvSpPr txBox="1">
            <a:spLocks noChangeArrowheads="1"/>
          </p:cNvSpPr>
          <p:nvPr/>
        </p:nvSpPr>
        <p:spPr bwMode="auto">
          <a:xfrm>
            <a:off x="5765800" y="1989138"/>
            <a:ext cx="5857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latin typeface="Arial Black" pitchFamily="34" charset="0"/>
              </a:rPr>
              <a:t>aVL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10258" name="Text Box 28"/>
          <p:cNvSpPr txBox="1">
            <a:spLocks noChangeArrowheads="1"/>
          </p:cNvSpPr>
          <p:nvPr/>
        </p:nvSpPr>
        <p:spPr bwMode="auto">
          <a:xfrm>
            <a:off x="4284663" y="4868863"/>
            <a:ext cx="6064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500">
                <a:latin typeface="Arial Black" pitchFamily="34" charset="0"/>
              </a:rPr>
              <a:t>aVF</a:t>
            </a:r>
            <a:endParaRPr lang="pt-BR" sz="1500">
              <a:latin typeface="Arial Black" pitchFamily="34" charset="0"/>
            </a:endParaRPr>
          </a:p>
        </p:txBody>
      </p:sp>
      <p:sp>
        <p:nvSpPr>
          <p:cNvPr id="10259" name="Text Box 29"/>
          <p:cNvSpPr txBox="1">
            <a:spLocks noChangeArrowheads="1"/>
          </p:cNvSpPr>
          <p:nvPr/>
        </p:nvSpPr>
        <p:spPr bwMode="auto">
          <a:xfrm>
            <a:off x="323850" y="1916113"/>
            <a:ext cx="1619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 Black" pitchFamily="34" charset="0"/>
              </a:rPr>
              <a:t>ST segment depression followed by negative T wave</a:t>
            </a:r>
          </a:p>
        </p:txBody>
      </p:sp>
      <p:sp>
        <p:nvSpPr>
          <p:cNvPr id="10260" name="Line 30"/>
          <p:cNvSpPr>
            <a:spLocks noChangeShapeType="1"/>
          </p:cNvSpPr>
          <p:nvPr/>
        </p:nvSpPr>
        <p:spPr bwMode="auto">
          <a:xfrm flipH="1">
            <a:off x="6300788" y="3933825"/>
            <a:ext cx="431800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261" name="Text Box 31"/>
          <p:cNvSpPr txBox="1">
            <a:spLocks noChangeArrowheads="1"/>
          </p:cNvSpPr>
          <p:nvPr/>
        </p:nvSpPr>
        <p:spPr bwMode="auto">
          <a:xfrm>
            <a:off x="6496050" y="3619500"/>
            <a:ext cx="18923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 Black" pitchFamily="34" charset="0"/>
              </a:rPr>
              <a:t>NOTCH AT THE END OF QRS</a:t>
            </a:r>
          </a:p>
          <a:p>
            <a:pPr algn="ctr"/>
            <a:r>
              <a:rPr lang="en-US" sz="1200">
                <a:latin typeface="Arial Black" pitchFamily="34" charset="0"/>
              </a:rPr>
              <a:t>BASAL ECD TYPICAL OF LCx OCCLUSION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IAM inferior Cx choque cardiogenico Judite Sou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571625"/>
            <a:ext cx="542925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7" descr="IAM CX1"/>
          <p:cNvPicPr>
            <a:picLocks noChangeAspect="1" noChangeArrowheads="1"/>
          </p:cNvPicPr>
          <p:nvPr/>
        </p:nvPicPr>
        <p:blipFill>
          <a:blip r:embed="rId4">
            <a:lum bright="-12000" contrast="24000"/>
          </a:blip>
          <a:srcRect/>
          <a:stretch>
            <a:fillRect/>
          </a:stretch>
        </p:blipFill>
        <p:spPr bwMode="auto">
          <a:xfrm>
            <a:off x="6286500" y="1500188"/>
            <a:ext cx="221456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8" descr="IAM CX2"/>
          <p:cNvPicPr>
            <a:picLocks noChangeAspect="1" noChangeArrowheads="1"/>
          </p:cNvPicPr>
          <p:nvPr/>
        </p:nvPicPr>
        <p:blipFill>
          <a:blip r:embed="rId5">
            <a:lum bright="-12000" contrast="18000"/>
          </a:blip>
          <a:srcRect/>
          <a:stretch>
            <a:fillRect/>
          </a:stretch>
        </p:blipFill>
        <p:spPr bwMode="auto">
          <a:xfrm>
            <a:off x="6286500" y="3929063"/>
            <a:ext cx="2214563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coracaoc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0"/>
            <a:ext cx="1753174" cy="17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28596" y="642918"/>
            <a:ext cx="420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OCLUSÃO AGUDA DA ARTÉRIA   CX</a:t>
            </a:r>
            <a:endParaRPr lang="pt-BR" b="1" dirty="0"/>
          </a:p>
        </p:txBody>
      </p:sp>
      <p:cxnSp>
        <p:nvCxnSpPr>
          <p:cNvPr id="9" name="Conector de seta reta 8"/>
          <p:cNvCxnSpPr/>
          <p:nvPr/>
        </p:nvCxnSpPr>
        <p:spPr>
          <a:xfrm rot="5400000" flipH="1" flipV="1">
            <a:off x="6643702" y="2214554"/>
            <a:ext cx="214314" cy="2143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429388" y="257174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cx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03" name="Object 3"/>
          <p:cNvGraphicFramePr>
            <a:graphicFrameLocks noChangeAspect="1"/>
          </p:cNvGraphicFramePr>
          <p:nvPr/>
        </p:nvGraphicFramePr>
        <p:xfrm>
          <a:off x="452438" y="1155700"/>
          <a:ext cx="7924800" cy="293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5" name="Image" r:id="rId4" imgW="717838" imgH="299880" progId="">
                  <p:embed/>
                </p:oleObj>
              </mc:Choice>
              <mc:Fallback>
                <p:oleObj name="Image" r:id="rId4" imgW="717838" imgH="2998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1155700"/>
                        <a:ext cx="7924800" cy="293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3030538" y="903288"/>
            <a:ext cx="42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000000"/>
                </a:solidFill>
                <a:latin typeface="Arial Black" pitchFamily="34" charset="0"/>
              </a:rPr>
              <a:t>R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3294063" y="3878263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000000"/>
                </a:solidFill>
                <a:latin typeface="Arial Black" pitchFamily="34" charset="0"/>
              </a:rPr>
              <a:t>s</a:t>
            </a:r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3940175" y="3813175"/>
            <a:ext cx="26812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600">
                <a:latin typeface="Arial Black" pitchFamily="34" charset="0"/>
                <a:cs typeface="Times New Roman" pitchFamily="18" charset="0"/>
              </a:rPr>
              <a:t>RAMPA ASCENDENTE </a:t>
            </a:r>
          </a:p>
          <a:p>
            <a:pPr algn="ctr"/>
            <a:r>
              <a:rPr lang="pt-BR" sz="1600">
                <a:latin typeface="Arial Black" pitchFamily="34" charset="0"/>
                <a:cs typeface="Times New Roman" pitchFamily="18" charset="0"/>
              </a:rPr>
              <a:t>LENTA</a:t>
            </a: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5284788" y="2373313"/>
            <a:ext cx="28273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600">
                <a:latin typeface="Arial Black" pitchFamily="34" charset="0"/>
                <a:cs typeface="Times New Roman" pitchFamily="18" charset="0"/>
              </a:rPr>
              <a:t>RAMPA DESCENDENTE </a:t>
            </a:r>
          </a:p>
          <a:p>
            <a:pPr algn="ctr"/>
            <a:r>
              <a:rPr lang="pt-BR" sz="1600">
                <a:latin typeface="Arial Black" pitchFamily="34" charset="0"/>
                <a:cs typeface="Times New Roman" pitchFamily="18" charset="0"/>
              </a:rPr>
              <a:t>RÁPIDA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2232025" y="4473575"/>
            <a:ext cx="16589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600" b="1"/>
              <a:t>Duração da</a:t>
            </a:r>
          </a:p>
          <a:p>
            <a:pPr algn="ctr"/>
            <a:r>
              <a:rPr lang="pt-BR" sz="1600" b="1"/>
              <a:t>onda q &lt; 40 ms</a:t>
            </a:r>
          </a:p>
        </p:txBody>
      </p:sp>
      <p:sp>
        <p:nvSpPr>
          <p:cNvPr id="153609" name="Line 9"/>
          <p:cNvSpPr>
            <a:spLocks noChangeShapeType="1"/>
          </p:cNvSpPr>
          <p:nvPr/>
        </p:nvSpPr>
        <p:spPr bwMode="auto">
          <a:xfrm flipH="1">
            <a:off x="5761038" y="2886075"/>
            <a:ext cx="822325" cy="1984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3610" name="Line 10"/>
          <p:cNvSpPr>
            <a:spLocks noChangeShapeType="1"/>
          </p:cNvSpPr>
          <p:nvPr/>
        </p:nvSpPr>
        <p:spPr bwMode="auto">
          <a:xfrm flipH="1">
            <a:off x="6583363" y="2886075"/>
            <a:ext cx="0" cy="6619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4638675" y="3481388"/>
            <a:ext cx="822325" cy="2651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3612" name="Line 12"/>
          <p:cNvSpPr>
            <a:spLocks noChangeShapeType="1"/>
          </p:cNvSpPr>
          <p:nvPr/>
        </p:nvSpPr>
        <p:spPr bwMode="auto">
          <a:xfrm flipH="1">
            <a:off x="5461000" y="3084513"/>
            <a:ext cx="300038" cy="6619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2844800" y="40767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000000"/>
                </a:solidFill>
                <a:latin typeface="Arial Black" pitchFamily="34" charset="0"/>
              </a:rPr>
              <a:t>q</a:t>
            </a:r>
          </a:p>
        </p:txBody>
      </p:sp>
      <p:sp>
        <p:nvSpPr>
          <p:cNvPr id="153614" name="Line 14"/>
          <p:cNvSpPr>
            <a:spLocks noChangeShapeType="1"/>
          </p:cNvSpPr>
          <p:nvPr/>
        </p:nvSpPr>
        <p:spPr bwMode="auto">
          <a:xfrm flipV="1">
            <a:off x="2919413" y="3548063"/>
            <a:ext cx="0" cy="595312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3615" name="Line 15"/>
          <p:cNvSpPr>
            <a:spLocks noChangeShapeType="1"/>
          </p:cNvSpPr>
          <p:nvPr/>
        </p:nvSpPr>
        <p:spPr bwMode="auto">
          <a:xfrm flipV="1">
            <a:off x="3068638" y="3878263"/>
            <a:ext cx="0" cy="265112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3616" name="Text Box 16"/>
          <p:cNvSpPr txBox="1">
            <a:spLocks noChangeArrowheads="1"/>
          </p:cNvSpPr>
          <p:nvPr/>
        </p:nvSpPr>
        <p:spPr bwMode="auto">
          <a:xfrm>
            <a:off x="3890963" y="836613"/>
            <a:ext cx="4111625" cy="1292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1300" b="1">
                <a:cs typeface="Times New Roman" pitchFamily="18" charset="0"/>
              </a:rPr>
              <a:t>No ECG normal:</a:t>
            </a:r>
          </a:p>
          <a:p>
            <a:r>
              <a:rPr lang="pt-BR" sz="1300" b="1">
                <a:cs typeface="Times New Roman" pitchFamily="18" charset="0"/>
              </a:rPr>
              <a:t>A onda q do complexo QRS sempre &lt; 40ms; </a:t>
            </a:r>
          </a:p>
          <a:p>
            <a:r>
              <a:rPr lang="pt-BR" sz="1300" b="1">
                <a:cs typeface="Times New Roman" pitchFamily="18" charset="0"/>
              </a:rPr>
              <a:t>O segmento ST encontra-se na linha de base em relação ao intervalo PR; </a:t>
            </a:r>
          </a:p>
          <a:p>
            <a:r>
              <a:rPr lang="pt-BR" sz="1300" b="1">
                <a:cs typeface="Times New Roman" pitchFamily="18" charset="0"/>
              </a:rPr>
              <a:t>A onda T é de ramos assimétricos com rampa ascendente lenta e descendente rápida.</a:t>
            </a:r>
            <a:endParaRPr lang="pt-BR" sz="1300" b="1"/>
          </a:p>
        </p:txBody>
      </p:sp>
      <p:sp>
        <p:nvSpPr>
          <p:cNvPr id="153617" name="Text Box 17"/>
          <p:cNvSpPr txBox="1">
            <a:spLocks noChangeArrowheads="1"/>
          </p:cNvSpPr>
          <p:nvPr/>
        </p:nvSpPr>
        <p:spPr bwMode="auto">
          <a:xfrm>
            <a:off x="3752850" y="3151188"/>
            <a:ext cx="62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000000"/>
                </a:solidFill>
                <a:latin typeface="Arial Black" pitchFamily="34" charset="0"/>
              </a:rPr>
              <a:t>ST</a:t>
            </a:r>
          </a:p>
        </p:txBody>
      </p:sp>
      <p:sp>
        <p:nvSpPr>
          <p:cNvPr id="153618" name="Text Box 18"/>
          <p:cNvSpPr txBox="1">
            <a:spLocks noChangeArrowheads="1"/>
          </p:cNvSpPr>
          <p:nvPr/>
        </p:nvSpPr>
        <p:spPr bwMode="auto">
          <a:xfrm>
            <a:off x="2306638" y="3217863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000000"/>
                </a:solidFill>
                <a:latin typeface="Arial Black" pitchFamily="34" charset="0"/>
              </a:rPr>
              <a:t>PR</a:t>
            </a:r>
          </a:p>
        </p:txBody>
      </p:sp>
      <p:sp>
        <p:nvSpPr>
          <p:cNvPr id="153619" name="Text Box 19"/>
          <p:cNvSpPr txBox="1">
            <a:spLocks noChangeArrowheads="1"/>
          </p:cNvSpPr>
          <p:nvPr/>
        </p:nvSpPr>
        <p:spPr bwMode="auto">
          <a:xfrm>
            <a:off x="395288" y="5591175"/>
            <a:ext cx="85693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sz="1500"/>
              <a:t>Quando ocorre um quadro clássico de infarto agudo do miocárdio por obstrução de alguma artéria coronária ou </a:t>
            </a:r>
            <a:r>
              <a:rPr lang="pt-BR" sz="1500">
                <a:cs typeface="Times New Roman" pitchFamily="18" charset="0"/>
              </a:rPr>
              <a:t>se experimentalmente ligarmos a artéria descendente anterior de um cão, observaremos nas derivações que exploram a área irrigada pelo vaso obstruído </a:t>
            </a:r>
            <a:r>
              <a:rPr lang="pt-BR" sz="1500"/>
              <a:t>em forma seqüencial / temporal as seguintes modificações.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2438" y="763588"/>
            <a:ext cx="8229600" cy="371475"/>
          </a:xfrm>
        </p:spPr>
        <p:txBody>
          <a:bodyPr/>
          <a:lstStyle/>
          <a:p>
            <a:pPr eaLnBrk="1" hangingPunct="1"/>
            <a:r>
              <a:rPr lang="pt-BR" sz="1800" b="1" smtClean="0"/>
              <a:t>MARIA DA COSTA 151107 IAM INFERIOR</a:t>
            </a:r>
            <a:br>
              <a:rPr lang="pt-BR" sz="1800" b="1" smtClean="0"/>
            </a:br>
            <a:r>
              <a:rPr lang="pt-BR" sz="1800" b="1" smtClean="0"/>
              <a:t> OCLUSÃO MARGINALIS DA CX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lum bright="-24000" contrast="12000"/>
          </a:blip>
          <a:srcRect t="19513" r="6940" b="7576"/>
          <a:stretch>
            <a:fillRect/>
          </a:stretch>
        </p:blipFill>
        <p:spPr bwMode="auto">
          <a:xfrm>
            <a:off x="714375" y="1500188"/>
            <a:ext cx="78517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t-BR" sz="1800" b="1" dirty="0" smtClean="0"/>
              <a:t>OCLUSÃO MARGINALIS ANTES e APÓS ANGIOPLASTIA PRIMÁRIA COM STENT.</a:t>
            </a:r>
            <a:br>
              <a:rPr lang="pt-BR" sz="1800" b="1" dirty="0" smtClean="0"/>
            </a:br>
            <a:endParaRPr lang="pt-BR" sz="1800" b="1" dirty="0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lum bright="-12000" contrast="6000"/>
          </a:blip>
          <a:srcRect r="16415" b="26781"/>
          <a:stretch>
            <a:fillRect/>
          </a:stretch>
        </p:blipFill>
        <p:spPr bwMode="auto">
          <a:xfrm>
            <a:off x="395288" y="1989138"/>
            <a:ext cx="396081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4716463" y="2420938"/>
            <a:ext cx="394335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de seta reta 5"/>
          <p:cNvCxnSpPr/>
          <p:nvPr/>
        </p:nvCxnSpPr>
        <p:spPr>
          <a:xfrm rot="5400000" flipH="1" flipV="1">
            <a:off x="2464579" y="3964785"/>
            <a:ext cx="50006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2571736" y="4357694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MgCx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OT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8" name="Conector de seta reta 7"/>
          <p:cNvCxnSpPr/>
          <p:nvPr/>
        </p:nvCxnSpPr>
        <p:spPr>
          <a:xfrm rot="5400000" flipH="1" flipV="1">
            <a:off x="6751653" y="4321181"/>
            <a:ext cx="50006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6643702" y="4643446"/>
            <a:ext cx="1351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 smtClean="0">
                <a:solidFill>
                  <a:schemeClr val="bg1"/>
                </a:solidFill>
              </a:rPr>
              <a:t>MgCx</a:t>
            </a:r>
            <a:endParaRPr lang="pt-BR" b="1" dirty="0" smtClean="0">
              <a:solidFill>
                <a:schemeClr val="bg1"/>
              </a:solidFill>
            </a:endParaRPr>
          </a:p>
          <a:p>
            <a:r>
              <a:rPr lang="pt-BR" b="1" dirty="0" smtClean="0">
                <a:solidFill>
                  <a:schemeClr val="bg1"/>
                </a:solidFill>
              </a:rPr>
              <a:t>APÓS ATC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643042" y="435769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CX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793750" y="134938"/>
            <a:ext cx="6111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</a:rPr>
              <a:t>IAM INFERIOR </a:t>
            </a:r>
          </a:p>
          <a:p>
            <a:pPr algn="ctr"/>
            <a:r>
              <a:rPr lang="pt-BR" sz="2400" b="1">
                <a:latin typeface="Times New Roman" pitchFamily="18" charset="0"/>
              </a:rPr>
              <a:t>CORONÁRIA DIREITA X CIRCUNFLEXA</a:t>
            </a:r>
          </a:p>
        </p:txBody>
      </p:sp>
      <p:pic>
        <p:nvPicPr>
          <p:cNvPr id="24579" name="Picture 4" descr="C:\Users\Raimundo Barbosa\Desktop\ScreenHunter_1090 Aug. 18 13.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143000"/>
            <a:ext cx="80295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Raimundo\Meus documentos\ECGIAM\IAM inf C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785938"/>
            <a:ext cx="82867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CaixaDeTexto 2"/>
          <p:cNvSpPr txBox="1">
            <a:spLocks noChangeArrowheads="1"/>
          </p:cNvSpPr>
          <p:nvPr/>
        </p:nvSpPr>
        <p:spPr bwMode="auto">
          <a:xfrm>
            <a:off x="573088" y="357188"/>
            <a:ext cx="8183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200" b="1">
                <a:latin typeface="Times New Roman" pitchFamily="18" charset="0"/>
              </a:rPr>
              <a:t>CORONÀRIA DIREITA  X CIRCUNFLEXA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IAM inf dpressão recípro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664575" cy="4540250"/>
          </a:xfrm>
          <a:prstGeom prst="rect">
            <a:avLst/>
          </a:prstGeom>
          <a:noFill/>
          <a:ln w="57150">
            <a:solidFill>
              <a:srgbClr val="003366"/>
            </a:solidFill>
            <a:miter lim="800000"/>
            <a:headEnd/>
            <a:tailEnd/>
          </a:ln>
        </p:spPr>
      </p:pic>
      <p:sp>
        <p:nvSpPr>
          <p:cNvPr id="25603" name="CaixaDeTexto 2"/>
          <p:cNvSpPr txBox="1">
            <a:spLocks noChangeArrowheads="1"/>
          </p:cNvSpPr>
          <p:nvPr/>
        </p:nvSpPr>
        <p:spPr bwMode="auto">
          <a:xfrm>
            <a:off x="573088" y="357188"/>
            <a:ext cx="8183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200" b="1">
                <a:latin typeface="Times New Roman" pitchFamily="18" charset="0"/>
              </a:rPr>
              <a:t>CORONÀRIA DIREITA  X CIRCUNFLEXA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571625"/>
            <a:ext cx="8643938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CaixaDeTexto 3"/>
          <p:cNvSpPr txBox="1">
            <a:spLocks noChangeArrowheads="1"/>
          </p:cNvSpPr>
          <p:nvPr/>
        </p:nvSpPr>
        <p:spPr bwMode="auto">
          <a:xfrm>
            <a:off x="214313" y="1571625"/>
            <a:ext cx="71358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DI                               aVR                           V1                               V4</a:t>
            </a:r>
          </a:p>
          <a:p>
            <a:endParaRPr lang="pt-BR">
              <a:latin typeface="Calibri" pitchFamily="34" charset="0"/>
            </a:endParaRPr>
          </a:p>
          <a:p>
            <a:endParaRPr lang="pt-BR">
              <a:latin typeface="Calibri" pitchFamily="34" charset="0"/>
            </a:endParaRPr>
          </a:p>
          <a:p>
            <a:endParaRPr lang="pt-BR">
              <a:latin typeface="Calibri" pitchFamily="34" charset="0"/>
            </a:endParaRPr>
          </a:p>
          <a:p>
            <a:r>
              <a:rPr lang="pt-BR">
                <a:latin typeface="Calibri" pitchFamily="34" charset="0"/>
              </a:rPr>
              <a:t>DII                               aVL                            V2                             V5</a:t>
            </a:r>
          </a:p>
          <a:p>
            <a:endParaRPr lang="pt-BR">
              <a:latin typeface="Calibri" pitchFamily="34" charset="0"/>
            </a:endParaRPr>
          </a:p>
          <a:p>
            <a:endParaRPr lang="pt-BR">
              <a:latin typeface="Calibri" pitchFamily="34" charset="0"/>
            </a:endParaRPr>
          </a:p>
          <a:p>
            <a:endParaRPr lang="pt-BR">
              <a:latin typeface="Calibri" pitchFamily="34" charset="0"/>
            </a:endParaRPr>
          </a:p>
          <a:p>
            <a:endParaRPr lang="pt-BR">
              <a:latin typeface="Calibri" pitchFamily="34" charset="0"/>
            </a:endParaRPr>
          </a:p>
          <a:p>
            <a:r>
              <a:rPr lang="pt-BR">
                <a:latin typeface="Calibri" pitchFamily="34" charset="0"/>
              </a:rPr>
              <a:t>DIII                             aVF                             V3                             V6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5750" y="1571625"/>
            <a:ext cx="8643938" cy="37147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928794" y="571480"/>
            <a:ext cx="5433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IAM POR OCLUSÃO  AGUDA DA CX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Raimundo Barbosa\Desktop\IAM por oclusão da Cx\Cx OT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1143000"/>
            <a:ext cx="372427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 descr="C:\Users\Raimundo Barbosa\Desktop\IAM por oclusão da Cx\Cx O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143000"/>
            <a:ext cx="37147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de seta reta 4"/>
          <p:cNvCxnSpPr/>
          <p:nvPr/>
        </p:nvCxnSpPr>
        <p:spPr>
          <a:xfrm rot="5400000" flipH="1" flipV="1">
            <a:off x="5751513" y="2749550"/>
            <a:ext cx="500062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3" name="CaixaDeTexto 5"/>
          <p:cNvSpPr txBox="1">
            <a:spLocks noChangeArrowheads="1"/>
          </p:cNvSpPr>
          <p:nvPr/>
        </p:nvSpPr>
        <p:spPr bwMode="auto">
          <a:xfrm>
            <a:off x="5857875" y="3214688"/>
            <a:ext cx="479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Cx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Raimundo Barbosa\Desktop\IAM por oclusão da Cx\IAM C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057275"/>
            <a:ext cx="878205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CaixaDeTexto 2"/>
          <p:cNvSpPr txBox="1">
            <a:spLocks noChangeArrowheads="1"/>
          </p:cNvSpPr>
          <p:nvPr/>
        </p:nvSpPr>
        <p:spPr bwMode="auto">
          <a:xfrm>
            <a:off x="0" y="0"/>
            <a:ext cx="7037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400">
                <a:latin typeface="Calibri" pitchFamily="34" charset="0"/>
              </a:rPr>
              <a:t>Oclusão total da Cx  tratado como SCA sem supra de 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raimundo barbosa\Desktop\Dor toracica\IAM posterior C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609600"/>
            <a:ext cx="8694737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CaixaDeTexto 2"/>
          <p:cNvSpPr txBox="1">
            <a:spLocks noChangeArrowheads="1"/>
          </p:cNvSpPr>
          <p:nvPr/>
        </p:nvSpPr>
        <p:spPr bwMode="auto">
          <a:xfrm>
            <a:off x="357188" y="0"/>
            <a:ext cx="29733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>
                <a:latin typeface="Calibri" pitchFamily="34" charset="0"/>
              </a:rPr>
              <a:t>Oclusão total da Cx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raimundo barbosa\Desktop\Dor toracica\IAM posterior2 C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17513"/>
            <a:ext cx="8686800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tângulo 3"/>
          <p:cNvSpPr>
            <a:spLocks noChangeArrowheads="1"/>
          </p:cNvSpPr>
          <p:nvPr/>
        </p:nvSpPr>
        <p:spPr bwMode="auto">
          <a:xfrm>
            <a:off x="228600" y="381000"/>
            <a:ext cx="838200" cy="6019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pt-BR">
              <a:latin typeface="Calibri" pitchFamily="34" charset="0"/>
            </a:endParaRPr>
          </a:p>
          <a:p>
            <a:pPr eaLnBrk="0" hangingPunct="0"/>
            <a:endParaRPr lang="pt-BR">
              <a:latin typeface="Calibri" pitchFamily="34" charset="0"/>
            </a:endParaRPr>
          </a:p>
          <a:p>
            <a:pPr eaLnBrk="0" hangingPunct="0"/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V1</a:t>
            </a: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V3R</a:t>
            </a: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V4R</a:t>
            </a: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V7</a:t>
            </a: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V8</a:t>
            </a: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pt-BR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V9</a:t>
            </a:r>
          </a:p>
        </p:txBody>
      </p:sp>
      <p:sp>
        <p:nvSpPr>
          <p:cNvPr id="71684" name="CaixaDeTexto 4"/>
          <p:cNvSpPr txBox="1">
            <a:spLocks noChangeArrowheads="1"/>
          </p:cNvSpPr>
          <p:nvPr/>
        </p:nvSpPr>
        <p:spPr bwMode="auto">
          <a:xfrm>
            <a:off x="228600" y="0"/>
            <a:ext cx="3840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Importância das derivações  posteriores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285750" y="290513"/>
            <a:ext cx="84042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t-BR" b="1">
                <a:cs typeface="Times New Roman" pitchFamily="18" charset="0"/>
              </a:rPr>
              <a:t>2 a 5 minutos após a obstrução ou a ligadura experimental:</a:t>
            </a:r>
            <a:r>
              <a:rPr lang="pt-BR"/>
              <a:t> </a:t>
            </a:r>
            <a:r>
              <a:rPr lang="pt-BR">
                <a:cs typeface="Times New Roman" pitchFamily="18" charset="0"/>
              </a:rPr>
              <a:t>A onda  T torna-se mais ampla, simétrica, de base maior e pontiaguda: é a imagem da isquemia subendocárdica.</a:t>
            </a:r>
            <a:endParaRPr lang="pt-BR"/>
          </a:p>
        </p:txBody>
      </p:sp>
      <p:graphicFrame>
        <p:nvGraphicFramePr>
          <p:cNvPr id="155652" name="Object 4"/>
          <p:cNvGraphicFramePr>
            <a:graphicFrameLocks noChangeAspect="1"/>
          </p:cNvGraphicFramePr>
          <p:nvPr/>
        </p:nvGraphicFramePr>
        <p:xfrm>
          <a:off x="1411288" y="1466850"/>
          <a:ext cx="6678612" cy="460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9" name="Image" r:id="rId4" imgW="758881" imgH="589679" progId="">
                  <p:embed/>
                </p:oleObj>
              </mc:Choice>
              <mc:Fallback>
                <p:oleObj name="Image" r:id="rId4" imgW="758881" imgH="58967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1466850"/>
                        <a:ext cx="6678612" cy="460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4905375" y="5635625"/>
            <a:ext cx="2058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1200">
                <a:latin typeface="Arial Black" pitchFamily="34" charset="0"/>
              </a:rPr>
              <a:t>ONDA T DE ISQUEMIA</a:t>
            </a:r>
          </a:p>
          <a:p>
            <a:pPr algn="ctr"/>
            <a:r>
              <a:rPr lang="pt-BR" sz="1200">
                <a:latin typeface="Arial Black" pitchFamily="34" charset="0"/>
              </a:rPr>
              <a:t>SUBENDOCÁRDICA</a:t>
            </a:r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803275" y="1905000"/>
            <a:ext cx="1112838" cy="33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500">
                <a:latin typeface="Arial Black" pitchFamily="34" charset="0"/>
              </a:rPr>
              <a:t>NORMAL</a:t>
            </a:r>
          </a:p>
        </p:txBody>
      </p:sp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642938" y="4170363"/>
            <a:ext cx="2393950" cy="55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500">
                <a:latin typeface="Arial Black" pitchFamily="34" charset="0"/>
                <a:cs typeface="Times New Roman" pitchFamily="18" charset="0"/>
              </a:rPr>
              <a:t>2 A 5 MINUTOS </a:t>
            </a:r>
          </a:p>
          <a:p>
            <a:pPr algn="ctr"/>
            <a:r>
              <a:rPr lang="pt-BR" sz="1500">
                <a:latin typeface="Arial Black" pitchFamily="34" charset="0"/>
                <a:cs typeface="Times New Roman" pitchFamily="18" charset="0"/>
              </a:rPr>
              <a:t>APÓS A OBSTRUÇÃO</a:t>
            </a:r>
          </a:p>
        </p:txBody>
      </p:sp>
      <p:sp>
        <p:nvSpPr>
          <p:cNvPr id="155656" name="AutoShape 8"/>
          <p:cNvSpPr>
            <a:spLocks noChangeArrowheads="1"/>
          </p:cNvSpPr>
          <p:nvPr/>
        </p:nvSpPr>
        <p:spPr bwMode="auto">
          <a:xfrm rot="3935610">
            <a:off x="4927601" y="3556000"/>
            <a:ext cx="1346200" cy="574675"/>
          </a:xfrm>
          <a:prstGeom prst="rightArrow">
            <a:avLst>
              <a:gd name="adj1" fmla="val 50000"/>
              <a:gd name="adj2" fmla="val 58564"/>
            </a:avLst>
          </a:prstGeom>
          <a:gradFill rotWithShape="0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z="3600" smtClean="0">
                <a:latin typeface="Arial Black" pitchFamily="34" charset="0"/>
              </a:rPr>
              <a:t>Oclusão aguda da artéria coronária</a:t>
            </a:r>
          </a:p>
        </p:txBody>
      </p:sp>
      <p:sp>
        <p:nvSpPr>
          <p:cNvPr id="80899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600" smtClean="0">
                <a:latin typeface="Arial Black" pitchFamily="34" charset="0"/>
              </a:rPr>
              <a:t>Primeira Diagonal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1" descr="Isabel AS IAM Dg1 ECG1 041008 02 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928813"/>
            <a:ext cx="8793163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CaixaDeTexto 2"/>
          <p:cNvSpPr txBox="1">
            <a:spLocks noChangeArrowheads="1"/>
          </p:cNvSpPr>
          <p:nvPr/>
        </p:nvSpPr>
        <p:spPr bwMode="auto">
          <a:xfrm>
            <a:off x="382588" y="571500"/>
            <a:ext cx="735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b="1" kern="1200">
                <a:solidFill>
                  <a:prstClr val="black"/>
                </a:solidFill>
                <a:latin typeface="Calibri" pitchFamily="34" charset="0"/>
                <a:ea typeface="+mn-ea"/>
                <a:cs typeface="Arial" charset="0"/>
              </a:rPr>
              <a:t>Paciente admitido com SCA ST-encaminhado para Hemodinâmica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620713"/>
            <a:ext cx="28479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692150"/>
            <a:ext cx="2846388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3684588"/>
            <a:ext cx="28082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3716338"/>
            <a:ext cx="28082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500034" y="357166"/>
            <a:ext cx="80645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dirty="0">
                <a:latin typeface="Arial Black" pitchFamily="34" charset="0"/>
              </a:rPr>
              <a:t>PADRÃO ECG NA OCLUSÃO DO TRONCO DA CORONÁRIA ESQUERDA (TCE)</a:t>
            </a:r>
            <a:endParaRPr lang="en-US" sz="3600" dirty="0">
              <a:latin typeface="Arial Black" pitchFamily="34" charset="0"/>
            </a:endParaRPr>
          </a:p>
        </p:txBody>
      </p:sp>
      <p:pic>
        <p:nvPicPr>
          <p:cNvPr id="60419" name="Picture 3" descr="F:\LTC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3438532" cy="3438532"/>
          </a:xfrm>
          <a:prstGeom prst="rect">
            <a:avLst/>
          </a:prstGeom>
          <a:noFill/>
        </p:spPr>
      </p:pic>
      <p:pic>
        <p:nvPicPr>
          <p:cNvPr id="60420" name="Picture 4" descr="F:\LTC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500306"/>
            <a:ext cx="3367094" cy="3367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47813" y="404813"/>
          <a:ext cx="5976937" cy="585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3" name="Image" r:id="rId3" imgW="3471385" imgH="3410719" progId="">
                  <p:embed/>
                </p:oleObj>
              </mc:Choice>
              <mc:Fallback>
                <p:oleObj name="Image" r:id="rId3" imgW="3471385" imgH="34107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404813"/>
                        <a:ext cx="5976937" cy="5859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3" descr="coracaoobstron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7100" y="692150"/>
            <a:ext cx="4708525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4"/>
          <p:cNvSpPr txBox="1">
            <a:spLocks noChangeArrowheads="1"/>
          </p:cNvSpPr>
          <p:nvPr/>
        </p:nvSpPr>
        <p:spPr bwMode="auto">
          <a:xfrm>
            <a:off x="3635375" y="1052513"/>
            <a:ext cx="908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 Black" pitchFamily="34" charset="0"/>
              </a:rPr>
              <a:t>LMCA</a:t>
            </a:r>
          </a:p>
        </p:txBody>
      </p:sp>
      <p:sp>
        <p:nvSpPr>
          <p:cNvPr id="1035" name="Line 5"/>
          <p:cNvSpPr>
            <a:spLocks noChangeShapeType="1"/>
          </p:cNvSpPr>
          <p:nvPr/>
        </p:nvSpPr>
        <p:spPr bwMode="auto">
          <a:xfrm flipV="1">
            <a:off x="4932363" y="1052513"/>
            <a:ext cx="10080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36" name="Text Box 6"/>
          <p:cNvSpPr txBox="1">
            <a:spLocks noChangeArrowheads="1"/>
          </p:cNvSpPr>
          <p:nvPr/>
        </p:nvSpPr>
        <p:spPr bwMode="auto">
          <a:xfrm>
            <a:off x="5868988" y="908050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 Black" pitchFamily="34" charset="0"/>
              </a:rPr>
              <a:t>LCx</a:t>
            </a:r>
          </a:p>
        </p:txBody>
      </p:sp>
      <p:sp>
        <p:nvSpPr>
          <p:cNvPr id="1037" name="Line 7"/>
          <p:cNvSpPr>
            <a:spLocks noChangeShapeType="1"/>
          </p:cNvSpPr>
          <p:nvPr/>
        </p:nvSpPr>
        <p:spPr bwMode="auto">
          <a:xfrm flipV="1">
            <a:off x="5653088" y="2852738"/>
            <a:ext cx="10795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38" name="Text Box 8"/>
          <p:cNvSpPr txBox="1">
            <a:spLocks noChangeArrowheads="1"/>
          </p:cNvSpPr>
          <p:nvPr/>
        </p:nvSpPr>
        <p:spPr bwMode="auto">
          <a:xfrm>
            <a:off x="6661150" y="263683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 Black" pitchFamily="34" charset="0"/>
              </a:rPr>
              <a:t>LAD</a:t>
            </a:r>
          </a:p>
        </p:txBody>
      </p:sp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7451725" y="3009900"/>
          <a:ext cx="169227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name="Image" r:id="rId6" imgW="839147" imgH="343089" progId="">
                  <p:embed/>
                </p:oleObj>
              </mc:Choice>
              <mc:Fallback>
                <p:oleObj name="Image" r:id="rId6" imgW="839147" imgH="343089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3009900"/>
                        <a:ext cx="1692275" cy="69056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10"/>
          <p:cNvGraphicFramePr>
            <a:graphicFrameLocks noChangeAspect="1"/>
          </p:cNvGraphicFramePr>
          <p:nvPr/>
        </p:nvGraphicFramePr>
        <p:xfrm>
          <a:off x="5940425" y="5229225"/>
          <a:ext cx="1944688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Image" r:id="rId8" imgW="855353" imgH="396006" progId="">
                  <p:embed/>
                </p:oleObj>
              </mc:Choice>
              <mc:Fallback>
                <p:oleObj name="Image" r:id="rId8" imgW="855353" imgH="396006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5229225"/>
                        <a:ext cx="1944688" cy="8985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11"/>
          <p:cNvGraphicFramePr>
            <a:graphicFrameLocks noChangeAspect="1"/>
          </p:cNvGraphicFramePr>
          <p:nvPr/>
        </p:nvGraphicFramePr>
        <p:xfrm>
          <a:off x="1258888" y="5013325"/>
          <a:ext cx="196215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6" name="Image" r:id="rId10" imgW="881616" imgH="495711" progId="">
                  <p:embed/>
                </p:oleObj>
              </mc:Choice>
              <mc:Fallback>
                <p:oleObj name="Image" r:id="rId10" imgW="881616" imgH="495711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013325"/>
                        <a:ext cx="1962150" cy="110331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12"/>
          <p:cNvGraphicFramePr>
            <a:graphicFrameLocks noChangeAspect="1"/>
          </p:cNvGraphicFramePr>
          <p:nvPr/>
        </p:nvGraphicFramePr>
        <p:xfrm>
          <a:off x="179388" y="1773238"/>
          <a:ext cx="21494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" name="Image" r:id="rId12" imgW="924484" imgH="357481" progId="">
                  <p:embed/>
                </p:oleObj>
              </mc:Choice>
              <mc:Fallback>
                <p:oleObj name="Image" r:id="rId12" imgW="924484" imgH="357481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773238"/>
                        <a:ext cx="2149475" cy="83185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13"/>
          <p:cNvGraphicFramePr>
            <a:graphicFrameLocks noChangeAspect="1"/>
          </p:cNvGraphicFramePr>
          <p:nvPr/>
        </p:nvGraphicFramePr>
        <p:xfrm>
          <a:off x="6588125" y="1773238"/>
          <a:ext cx="208915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Image" r:id="rId14" imgW="934537" imgH="294483" progId="">
                  <p:embed/>
                </p:oleObj>
              </mc:Choice>
              <mc:Fallback>
                <p:oleObj name="Image" r:id="rId14" imgW="934537" imgH="294483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773238"/>
                        <a:ext cx="2089150" cy="6604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4"/>
          <p:cNvGraphicFramePr>
            <a:graphicFrameLocks noChangeAspect="1"/>
          </p:cNvGraphicFramePr>
          <p:nvPr/>
        </p:nvGraphicFramePr>
        <p:xfrm>
          <a:off x="3348038" y="5880100"/>
          <a:ext cx="2087562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Image" r:id="rId16" imgW="934537" imgH="385917" progId="">
                  <p:embed/>
                </p:oleObj>
              </mc:Choice>
              <mc:Fallback>
                <p:oleObj name="Image" r:id="rId16" imgW="934537" imgH="385917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5880100"/>
                        <a:ext cx="2087562" cy="86201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Line 15"/>
          <p:cNvSpPr>
            <a:spLocks noChangeShapeType="1"/>
          </p:cNvSpPr>
          <p:nvPr/>
        </p:nvSpPr>
        <p:spPr bwMode="auto">
          <a:xfrm flipH="1" flipV="1">
            <a:off x="2771775" y="1773238"/>
            <a:ext cx="1584325" cy="10080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1268413"/>
            <a:ext cx="2987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latin typeface="Arial Black" pitchFamily="34" charset="0"/>
              </a:rPr>
              <a:t>ST SEGMENT DEVIATION POINTING TO aVR</a:t>
            </a:r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4624388" y="3168650"/>
            <a:ext cx="51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 Black" pitchFamily="34" charset="0"/>
              </a:rPr>
              <a:t>LV</a:t>
            </a: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3327400" y="3529013"/>
            <a:ext cx="53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 Black" pitchFamily="34" charset="0"/>
              </a:rPr>
              <a:t>RV</a:t>
            </a: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5867400" y="6197600"/>
            <a:ext cx="3284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 Black" pitchFamily="34" charset="0"/>
              </a:rPr>
              <a:t>ST segment depression in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11188" y="1268413"/>
            <a:ext cx="8208962" cy="79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3200" dirty="0">
                <a:latin typeface="Arial Black" pitchFamily="34" charset="0"/>
              </a:rPr>
              <a:t>CRITÉRIOS DE OCLUSÃO DO TCE</a:t>
            </a:r>
          </a:p>
          <a:p>
            <a:pPr marL="342900" indent="-342900"/>
            <a:endParaRPr lang="en-US" sz="3200" dirty="0">
              <a:latin typeface="Arial Black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3200" b="1" dirty="0" err="1">
                <a:latin typeface="Calibri" pitchFamily="34" charset="0"/>
              </a:rPr>
              <a:t>Elevação</a:t>
            </a:r>
            <a:r>
              <a:rPr lang="en-US" sz="3200" b="1" dirty="0">
                <a:latin typeface="Calibri" pitchFamily="34" charset="0"/>
              </a:rPr>
              <a:t> do ST </a:t>
            </a:r>
            <a:r>
              <a:rPr lang="en-US" sz="3200" b="1" dirty="0" err="1">
                <a:latin typeface="Calibri" pitchFamily="34" charset="0"/>
              </a:rPr>
              <a:t>em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aVR</a:t>
            </a:r>
            <a:r>
              <a:rPr lang="en-US" sz="3200" b="1" dirty="0">
                <a:latin typeface="Calibri" pitchFamily="34" charset="0"/>
              </a:rPr>
              <a:t>, e V</a:t>
            </a:r>
            <a:r>
              <a:rPr lang="en-US" sz="3200" b="1" baseline="-25000" dirty="0">
                <a:latin typeface="Calibri" pitchFamily="34" charset="0"/>
              </a:rPr>
              <a:t>1</a:t>
            </a:r>
            <a:r>
              <a:rPr lang="en-US" sz="3200" b="1" dirty="0">
                <a:latin typeface="Calibri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200" b="1" dirty="0" err="1">
                <a:latin typeface="Calibri" pitchFamily="34" charset="0"/>
              </a:rPr>
              <a:t>Elevação</a:t>
            </a:r>
            <a:r>
              <a:rPr lang="en-US" sz="3200" b="1" dirty="0">
                <a:latin typeface="Calibri" pitchFamily="34" charset="0"/>
              </a:rPr>
              <a:t> do ST </a:t>
            </a:r>
            <a:r>
              <a:rPr lang="en-US" sz="3200" b="1" dirty="0" err="1">
                <a:latin typeface="Calibri" pitchFamily="34" charset="0"/>
              </a:rPr>
              <a:t>em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aVR</a:t>
            </a:r>
            <a:r>
              <a:rPr lang="en-US" sz="3200" b="1" dirty="0">
                <a:latin typeface="Calibri" pitchFamily="34" charset="0"/>
              </a:rPr>
              <a:t> &gt; V</a:t>
            </a:r>
            <a:r>
              <a:rPr lang="en-US" sz="3200" b="1" baseline="-25000" dirty="0">
                <a:latin typeface="Calibri" pitchFamily="34" charset="0"/>
              </a:rPr>
              <a:t>1</a:t>
            </a:r>
          </a:p>
          <a:p>
            <a:pPr marL="342900" indent="-342900">
              <a:buFontTx/>
              <a:buAutoNum type="arabicPeriod"/>
            </a:pPr>
            <a:r>
              <a:rPr lang="en-US" sz="3200" b="1" dirty="0" err="1">
                <a:latin typeface="Calibri" pitchFamily="34" charset="0"/>
              </a:rPr>
              <a:t>Evidências</a:t>
            </a:r>
            <a:r>
              <a:rPr lang="en-US" sz="3200" b="1" dirty="0">
                <a:latin typeface="Calibri" pitchFamily="34" charset="0"/>
              </a:rPr>
              <a:t> de </a:t>
            </a:r>
            <a:r>
              <a:rPr lang="en-US" sz="3200" b="1" dirty="0" err="1">
                <a:latin typeface="Calibri" pitchFamily="34" charset="0"/>
              </a:rPr>
              <a:t>isquemia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postero</a:t>
            </a:r>
            <a:r>
              <a:rPr lang="en-US" sz="3200" b="1" dirty="0">
                <a:latin typeface="Calibri" pitchFamily="34" charset="0"/>
              </a:rPr>
              <a:t>-basal: </a:t>
            </a:r>
            <a:r>
              <a:rPr lang="en-US" sz="3200" b="1" dirty="0" err="1">
                <a:latin typeface="Calibri" pitchFamily="34" charset="0"/>
              </a:rPr>
              <a:t>depressão</a:t>
            </a:r>
            <a:r>
              <a:rPr lang="en-US" sz="3200" b="1" dirty="0">
                <a:latin typeface="Calibri" pitchFamily="34" charset="0"/>
              </a:rPr>
              <a:t> do ST </a:t>
            </a:r>
            <a:r>
              <a:rPr lang="en-US" sz="3200" b="1" dirty="0" err="1">
                <a:latin typeface="Calibri" pitchFamily="34" charset="0"/>
              </a:rPr>
              <a:t>na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err="1">
                <a:latin typeface="Calibri" pitchFamily="34" charset="0"/>
              </a:rPr>
              <a:t>parede</a:t>
            </a:r>
            <a:r>
              <a:rPr lang="en-US" sz="3200" b="1" dirty="0">
                <a:latin typeface="Calibri" pitchFamily="34" charset="0"/>
              </a:rPr>
              <a:t> inferior e de V4 a V</a:t>
            </a:r>
            <a:r>
              <a:rPr lang="en-US" sz="3200" b="1" baseline="-25000" dirty="0">
                <a:latin typeface="Calibri" pitchFamily="34" charset="0"/>
              </a:rPr>
              <a:t>5</a:t>
            </a:r>
            <a:r>
              <a:rPr lang="en-US" sz="3200" b="1" dirty="0">
                <a:latin typeface="Calibri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200" b="1" dirty="0" err="1">
                <a:latin typeface="Calibri" pitchFamily="34" charset="0"/>
              </a:rPr>
              <a:t>Depressão</a:t>
            </a:r>
            <a:r>
              <a:rPr lang="en-US" sz="3200" b="1" dirty="0">
                <a:latin typeface="Calibri" pitchFamily="34" charset="0"/>
              </a:rPr>
              <a:t> do ST </a:t>
            </a:r>
            <a:r>
              <a:rPr lang="en-US" sz="3200" b="1" dirty="0" err="1">
                <a:latin typeface="Calibri" pitchFamily="34" charset="0"/>
              </a:rPr>
              <a:t>em</a:t>
            </a:r>
            <a:r>
              <a:rPr lang="en-US" sz="3200" b="1" dirty="0">
                <a:latin typeface="Calibri" pitchFamily="34" charset="0"/>
              </a:rPr>
              <a:t> V</a:t>
            </a:r>
            <a:r>
              <a:rPr lang="en-US" sz="3200" b="1" baseline="-25000" dirty="0">
                <a:latin typeface="Calibri" pitchFamily="34" charset="0"/>
              </a:rPr>
              <a:t>6</a:t>
            </a:r>
            <a:r>
              <a:rPr lang="en-US" sz="3200" b="1" dirty="0">
                <a:latin typeface="Calibri" pitchFamily="34" charset="0"/>
              </a:rPr>
              <a:t> &gt; </a:t>
            </a:r>
            <a:r>
              <a:rPr lang="en-US" sz="3200" b="1" dirty="0" err="1">
                <a:latin typeface="Calibri" pitchFamily="34" charset="0"/>
              </a:rPr>
              <a:t>elevação</a:t>
            </a:r>
            <a:r>
              <a:rPr lang="en-US" sz="3200" b="1" dirty="0">
                <a:latin typeface="Calibri" pitchFamily="34" charset="0"/>
              </a:rPr>
              <a:t> do ST </a:t>
            </a:r>
            <a:r>
              <a:rPr lang="en-US" sz="3200" b="1" dirty="0" err="1">
                <a:latin typeface="Calibri" pitchFamily="34" charset="0"/>
              </a:rPr>
              <a:t>em</a:t>
            </a:r>
            <a:r>
              <a:rPr lang="en-US" sz="3200" b="1" dirty="0">
                <a:latin typeface="Calibri" pitchFamily="34" charset="0"/>
              </a:rPr>
              <a:t> V</a:t>
            </a:r>
            <a:r>
              <a:rPr lang="en-US" sz="3200" b="1" baseline="-25000" dirty="0">
                <a:latin typeface="Calibri" pitchFamily="34" charset="0"/>
              </a:rPr>
              <a:t>1</a:t>
            </a:r>
            <a:r>
              <a:rPr lang="en-US" sz="3200" b="1" dirty="0">
                <a:latin typeface="Calibri" pitchFamily="34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en-US" sz="3200" b="1" dirty="0" smtClean="0">
                <a:latin typeface="Calibri" pitchFamily="34" charset="0"/>
              </a:rPr>
              <a:t>Eventual de BRD e BDAS e/</a:t>
            </a:r>
            <a:r>
              <a:rPr lang="en-US" sz="3200" b="1" dirty="0" err="1" smtClean="0">
                <a:latin typeface="Calibri" pitchFamily="34" charset="0"/>
              </a:rPr>
              <a:t>ou</a:t>
            </a:r>
            <a:r>
              <a:rPr lang="en-US" sz="3200" b="1" dirty="0" smtClean="0">
                <a:latin typeface="Calibri" pitchFamily="34" charset="0"/>
              </a:rPr>
              <a:t> BDAM.</a:t>
            </a:r>
            <a:endParaRPr lang="en-US" sz="3200" b="1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3200" b="1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buFontTx/>
              <a:buAutoNum type="arabicPeriod"/>
            </a:pP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07950" y="6092825"/>
            <a:ext cx="793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Típico padrão ECG da oclusão do tronco da coronária esquerda (TCE)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68313" y="1397000"/>
          <a:ext cx="8280400" cy="432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Image" r:id="rId3" imgW="7851442" imgH="4102269" progId="">
                  <p:embed/>
                </p:oleObj>
              </mc:Choice>
              <mc:Fallback>
                <p:oleObj name="Image" r:id="rId3" imgW="7851442" imgH="410226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397000"/>
                        <a:ext cx="8280400" cy="432752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1042988" y="3257550"/>
            <a:ext cx="2339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600" b="1">
                <a:latin typeface="Calibri" pitchFamily="34" charset="0"/>
              </a:rPr>
              <a:t>Supra de ST  aVR &gt; V</a:t>
            </a:r>
            <a:r>
              <a:rPr lang="en-US" sz="1600" b="1" baseline="-25000">
                <a:latin typeface="Calibri" pitchFamily="34" charset="0"/>
              </a:rPr>
              <a:t>1</a:t>
            </a:r>
          </a:p>
        </p:txBody>
      </p:sp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5229225" y="3933825"/>
            <a:ext cx="164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1200" b="1">
                <a:latin typeface="Calibri" pitchFamily="34" charset="0"/>
              </a:rPr>
              <a:t>Infra  de ST  V</a:t>
            </a:r>
            <a:r>
              <a:rPr lang="en-US" sz="1200" b="1" baseline="-25000">
                <a:latin typeface="Calibri" pitchFamily="34" charset="0"/>
              </a:rPr>
              <a:t>4</a:t>
            </a:r>
            <a:r>
              <a:rPr lang="en-US" sz="1200" b="1">
                <a:latin typeface="Calibri" pitchFamily="34" charset="0"/>
              </a:rPr>
              <a:t> à V</a:t>
            </a:r>
            <a:r>
              <a:rPr lang="en-US" sz="1200" b="1" baseline="-25000">
                <a:latin typeface="Calibri" pitchFamily="34" charset="0"/>
              </a:rPr>
              <a:t>6</a:t>
            </a:r>
            <a:r>
              <a:rPr lang="en-US" sz="1200" b="1">
                <a:latin typeface="Calibri" pitchFamily="34" charset="0"/>
              </a:rPr>
              <a:t>.</a:t>
            </a:r>
          </a:p>
        </p:txBody>
      </p:sp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4545013" y="5459413"/>
            <a:ext cx="4706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1200" b="1">
                <a:latin typeface="Calibri" pitchFamily="34" charset="0"/>
              </a:rPr>
              <a:t>Infra de ST V</a:t>
            </a:r>
            <a:r>
              <a:rPr lang="en-US" sz="1200" b="1" baseline="-25000">
                <a:latin typeface="Calibri" pitchFamily="34" charset="0"/>
              </a:rPr>
              <a:t>6</a:t>
            </a:r>
            <a:r>
              <a:rPr lang="en-US" sz="1200" b="1">
                <a:latin typeface="Calibri" pitchFamily="34" charset="0"/>
              </a:rPr>
              <a:t> &gt;supra de  ST em V</a:t>
            </a:r>
            <a:r>
              <a:rPr lang="en-US" sz="1200" b="1" baseline="-25000">
                <a:latin typeface="Calibri" pitchFamily="34" charset="0"/>
              </a:rPr>
              <a:t>1</a:t>
            </a:r>
            <a:r>
              <a:rPr lang="en-US" sz="1200" b="1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atimentos"/>
          <p:cNvPicPr>
            <a:picLocks noChangeAspect="1" noChangeArrowheads="1"/>
          </p:cNvPicPr>
          <p:nvPr/>
        </p:nvPicPr>
        <p:blipFill>
          <a:blip r:embed="rId3">
            <a:lum bright="-12000" contrast="12000"/>
          </a:blip>
          <a:srcRect/>
          <a:stretch>
            <a:fillRect/>
          </a:stretch>
        </p:blipFill>
        <p:spPr bwMode="auto">
          <a:xfrm>
            <a:off x="179388" y="1484313"/>
            <a:ext cx="87852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00113" y="109538"/>
            <a:ext cx="741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imes New Roman" pitchFamily="18" charset="0"/>
              </a:rPr>
              <a:t>V.A.S. - 83a -  28944 - 31.01.2007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268413"/>
            <a:ext cx="8631237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CaixaDeTexto 2"/>
          <p:cNvSpPr txBox="1">
            <a:spLocks noChangeArrowheads="1"/>
          </p:cNvSpPr>
          <p:nvPr/>
        </p:nvSpPr>
        <p:spPr bwMode="auto">
          <a:xfrm>
            <a:off x="1928813" y="428625"/>
            <a:ext cx="576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Times New Roman" pitchFamily="18" charset="0"/>
              </a:rPr>
              <a:t>Paciente portador de LTCE</a:t>
            </a:r>
          </a:p>
        </p:txBody>
      </p:sp>
      <p:sp>
        <p:nvSpPr>
          <p:cNvPr id="44036" name="CaixaDeTexto 3"/>
          <p:cNvSpPr txBox="1">
            <a:spLocks noChangeArrowheads="1"/>
          </p:cNvSpPr>
          <p:nvPr/>
        </p:nvSpPr>
        <p:spPr bwMode="auto">
          <a:xfrm>
            <a:off x="539750" y="836613"/>
            <a:ext cx="467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Paciente com dor no peito  &gt; 30 min de duração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714500"/>
            <a:ext cx="8143875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CaixaDeTexto 3"/>
          <p:cNvSpPr txBox="1">
            <a:spLocks noChangeArrowheads="1"/>
          </p:cNvSpPr>
          <p:nvPr/>
        </p:nvSpPr>
        <p:spPr bwMode="auto">
          <a:xfrm>
            <a:off x="714375" y="285750"/>
            <a:ext cx="82867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Paciente do sexo masculino,70 anos,admitido com dor retroesternal  constrictiva com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&gt;30 minutos de duração associado à palpitações.PA=150/90,hemodinâmicamente estável. Foi feita uma consulta ao hemodinamicista de plantão que optou por conduta conservadora. Delta T = 4 horas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pt-BR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3000364" y="357166"/>
            <a:ext cx="52562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OCLUSÃO TOTAL AGUDA DA ARTÉRIA DESCENDENTE ANTERIOR-ALTERAÇÕES NO ECG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2535" name="Text Box 24"/>
          <p:cNvSpPr txBox="1">
            <a:spLocks noChangeArrowheads="1"/>
          </p:cNvSpPr>
          <p:nvPr/>
        </p:nvSpPr>
        <p:spPr bwMode="auto">
          <a:xfrm>
            <a:off x="2411413" y="45085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2537" name="CaixaDeTexto 29"/>
          <p:cNvSpPr txBox="1">
            <a:spLocks noChangeArrowheads="1"/>
          </p:cNvSpPr>
          <p:nvPr/>
        </p:nvSpPr>
        <p:spPr bwMode="auto">
          <a:xfrm>
            <a:off x="0" y="6211669"/>
            <a:ext cx="2219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/>
              <a:t>Cortesia do </a:t>
            </a:r>
            <a:endParaRPr lang="pt-BR" b="1" dirty="0" smtClean="0"/>
          </a:p>
          <a:p>
            <a:r>
              <a:rPr lang="pt-BR" b="1" dirty="0" err="1" smtClean="0"/>
              <a:t>Dr</a:t>
            </a:r>
            <a:r>
              <a:rPr lang="pt-BR" b="1" dirty="0" smtClean="0"/>
              <a:t> </a:t>
            </a:r>
            <a:r>
              <a:rPr lang="pt-BR" b="1" dirty="0"/>
              <a:t>Samuel </a:t>
            </a:r>
            <a:r>
              <a:rPr lang="pt-BR" b="1" dirty="0" err="1"/>
              <a:t>Sclarovsky</a:t>
            </a:r>
            <a:endParaRPr lang="pt-BR" b="1" dirty="0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214282" y="357166"/>
          <a:ext cx="2286016" cy="1944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PI3" r:id="rId3" imgW="807482" imgH="615593" progId="">
                  <p:embed/>
                </p:oleObj>
              </mc:Choice>
              <mc:Fallback>
                <p:oleObj name="PI3" r:id="rId3" imgW="807482" imgH="61559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357166"/>
                        <a:ext cx="2286016" cy="1944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de seta reta 14"/>
          <p:cNvCxnSpPr/>
          <p:nvPr/>
        </p:nvCxnSpPr>
        <p:spPr>
          <a:xfrm rot="5400000">
            <a:off x="1785918" y="571480"/>
            <a:ext cx="214314" cy="2143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857356" y="357166"/>
            <a:ext cx="953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</a:rPr>
              <a:t>DA</a:t>
            </a:r>
          </a:p>
          <a:p>
            <a:r>
              <a:rPr lang="pt-BR" sz="1600" b="1" dirty="0" smtClean="0">
                <a:solidFill>
                  <a:schemeClr val="bg1"/>
                </a:solidFill>
              </a:rPr>
              <a:t>OCLUÍDA</a:t>
            </a:r>
            <a:endParaRPr lang="pt-BR" sz="1600" b="1" dirty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lum bright="10000"/>
            <a:grayscl/>
          </a:blip>
          <a:srcRect/>
          <a:stretch>
            <a:fillRect/>
          </a:stretch>
        </p:blipFill>
        <p:spPr bwMode="auto">
          <a:xfrm>
            <a:off x="285720" y="2285992"/>
            <a:ext cx="8599487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Users\Raimundo Barbosa\Desktop\ScreenHunter_2032 Apr. 17 14.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500174"/>
            <a:ext cx="2095502" cy="1577141"/>
          </a:xfrm>
          <a:prstGeom prst="rect">
            <a:avLst/>
          </a:prstGeom>
          <a:noFill/>
        </p:spPr>
      </p:pic>
      <p:pic>
        <p:nvPicPr>
          <p:cNvPr id="48132" name="Picture 4" descr="C:\Users\Raimundo Barbosa\Desktop\ScreenHunter_2033 Apr. 17 14.2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5429264"/>
            <a:ext cx="1933590" cy="1428736"/>
          </a:xfrm>
          <a:prstGeom prst="rect">
            <a:avLst/>
          </a:prstGeom>
          <a:noFill/>
        </p:spPr>
      </p:pic>
      <p:pic>
        <p:nvPicPr>
          <p:cNvPr id="48133" name="Picture 5" descr="C:\Users\Raimundo Barbosa\Desktop\ScreenHunter_2034 Apr. 17 14.2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5442016"/>
            <a:ext cx="1876426" cy="1415984"/>
          </a:xfrm>
          <a:prstGeom prst="rect">
            <a:avLst/>
          </a:prstGeom>
          <a:noFill/>
        </p:spPr>
      </p:pic>
      <p:sp>
        <p:nvSpPr>
          <p:cNvPr id="21" name="CaixaDeTexto 20"/>
          <p:cNvSpPr txBox="1"/>
          <p:nvPr/>
        </p:nvSpPr>
        <p:spPr>
          <a:xfrm>
            <a:off x="428596" y="2714620"/>
            <a:ext cx="404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GRADUAÇÃO DE ISQUEMIA  SCLAROVSKY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786446" y="2643182"/>
            <a:ext cx="91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GRAU 1</a:t>
            </a:r>
            <a:endParaRPr lang="pt-BR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2428860" y="5214950"/>
            <a:ext cx="91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GRAU 2</a:t>
            </a:r>
            <a:endParaRPr lang="pt-BR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286512" y="5214950"/>
            <a:ext cx="91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GRAU 3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643063"/>
            <a:ext cx="728662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CaixaDeTexto 2"/>
          <p:cNvSpPr txBox="1">
            <a:spLocks noChangeArrowheads="1"/>
          </p:cNvSpPr>
          <p:nvPr/>
        </p:nvSpPr>
        <p:spPr bwMode="auto">
          <a:xfrm>
            <a:off x="1000125" y="285750"/>
            <a:ext cx="7391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Após  2 horas de admisssão houve instabilização do quadro com instalação de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Choque cardiogênico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ECG2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25" y="5286375"/>
            <a:ext cx="72866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raimundo barbosa\Desktop\LTCE osbtrução agud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8123237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CaixaDeTexto 4"/>
          <p:cNvSpPr txBox="1">
            <a:spLocks noChangeArrowheads="1"/>
          </p:cNvSpPr>
          <p:nvPr/>
        </p:nvSpPr>
        <p:spPr bwMode="auto">
          <a:xfrm>
            <a:off x="3214678" y="2214554"/>
            <a:ext cx="25298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Admissão  27-12-2011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pt-BR" sz="2000" b="1" kern="1200" dirty="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28596" y="214290"/>
            <a:ext cx="8310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/>
              <a:t>PADRÃO DE OCLUSÃO TOTAL AGUDA DO TCE</a:t>
            </a:r>
          </a:p>
          <a:p>
            <a:pPr algn="ctr"/>
            <a:r>
              <a:rPr lang="pt-BR" sz="2800" b="1" dirty="0" smtClean="0"/>
              <a:t>SEM CIRCULAÇÃO COLATERAL</a:t>
            </a:r>
            <a:endParaRPr lang="pt-B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raimundo barbosa\Desktop\ltce CHOQU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404813"/>
            <a:ext cx="31591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C:\Users\raimundo barbosa\Desktop\ltce CHOQU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4813"/>
            <a:ext cx="30956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C:\Users\raimundo barbosa\Desktop\ltce CHOQU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3573463"/>
            <a:ext cx="30972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 descr="C:\Users\raimundo barbosa\Desktop\ltce CHOQUE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573463"/>
            <a:ext cx="31686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CaixaDeTexto 5"/>
          <p:cNvSpPr txBox="1">
            <a:spLocks noChangeArrowheads="1"/>
          </p:cNvSpPr>
          <p:nvPr/>
        </p:nvSpPr>
        <p:spPr bwMode="auto">
          <a:xfrm>
            <a:off x="395288" y="0"/>
            <a:ext cx="3576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Coronariografia realiza  na admissão</a:t>
            </a:r>
          </a:p>
        </p:txBody>
      </p:sp>
      <p:sp>
        <p:nvSpPr>
          <p:cNvPr id="56327" name="CaixaDeTexto 6"/>
          <p:cNvSpPr txBox="1">
            <a:spLocks noChangeArrowheads="1"/>
          </p:cNvSpPr>
          <p:nvPr/>
        </p:nvSpPr>
        <p:spPr bwMode="auto">
          <a:xfrm>
            <a:off x="1692275" y="476250"/>
            <a:ext cx="1271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TCE ocluído</a:t>
            </a:r>
          </a:p>
        </p:txBody>
      </p:sp>
      <p:cxnSp>
        <p:nvCxnSpPr>
          <p:cNvPr id="9" name="Conector de seta reta 8"/>
          <p:cNvCxnSpPr/>
          <p:nvPr/>
        </p:nvCxnSpPr>
        <p:spPr>
          <a:xfrm>
            <a:off x="2124075" y="836613"/>
            <a:ext cx="144463" cy="1444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329" name="CaixaDeTexto 9"/>
          <p:cNvSpPr txBox="1">
            <a:spLocks noChangeArrowheads="1"/>
          </p:cNvSpPr>
          <p:nvPr/>
        </p:nvSpPr>
        <p:spPr bwMode="auto">
          <a:xfrm>
            <a:off x="5724525" y="1484313"/>
            <a:ext cx="450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CD</a:t>
            </a:r>
          </a:p>
        </p:txBody>
      </p:sp>
      <p:sp>
        <p:nvSpPr>
          <p:cNvPr id="56330" name="CaixaDeTexto 10"/>
          <p:cNvSpPr txBox="1">
            <a:spLocks noChangeArrowheads="1"/>
          </p:cNvSpPr>
          <p:nvPr/>
        </p:nvSpPr>
        <p:spPr bwMode="auto">
          <a:xfrm>
            <a:off x="1692275" y="4581525"/>
            <a:ext cx="566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CD2</a:t>
            </a:r>
          </a:p>
        </p:txBody>
      </p:sp>
      <p:sp>
        <p:nvSpPr>
          <p:cNvPr id="56331" name="CaixaDeTexto 11"/>
          <p:cNvSpPr txBox="1">
            <a:spLocks noChangeArrowheads="1"/>
          </p:cNvSpPr>
          <p:nvPr/>
        </p:nvSpPr>
        <p:spPr bwMode="auto">
          <a:xfrm>
            <a:off x="4787900" y="3573463"/>
            <a:ext cx="1370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Stent no TCE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raimundo barbosa\Desktop\LTCE choque controle 1 sem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4302125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C:\Users\raimundo barbosa\Desktop\LTCE choque controle 1 seman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341438"/>
            <a:ext cx="4300537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CaixaDeTexto 3"/>
          <p:cNvSpPr txBox="1">
            <a:spLocks noChangeArrowheads="1"/>
          </p:cNvSpPr>
          <p:nvPr/>
        </p:nvSpPr>
        <p:spPr bwMode="auto">
          <a:xfrm>
            <a:off x="539750" y="765175"/>
            <a:ext cx="3987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pt-BR" kern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>Coronariografia realizada após 1 semana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000250"/>
            <a:ext cx="8558213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CaixaDeTexto 2"/>
          <p:cNvSpPr txBox="1">
            <a:spLocks noChangeArrowheads="1"/>
          </p:cNvSpPr>
          <p:nvPr/>
        </p:nvSpPr>
        <p:spPr bwMode="auto">
          <a:xfrm>
            <a:off x="1643063" y="285750"/>
            <a:ext cx="6935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>
                <a:latin typeface="Times New Roman" pitchFamily="18" charset="0"/>
              </a:rPr>
              <a:t>IAM inferior</a:t>
            </a:r>
          </a:p>
          <a:p>
            <a:r>
              <a:rPr lang="pt-BR" sz="3200">
                <a:latin typeface="Times New Roman" pitchFamily="18" charset="0"/>
              </a:rPr>
              <a:t>Sem sinais de acometimento multiarterial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Raimundo\Meus documentos\ECGIAM\IAM inf isquemia distanci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785938"/>
            <a:ext cx="8713787" cy="43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CaixaDeTexto 2"/>
          <p:cNvSpPr txBox="1">
            <a:spLocks noChangeArrowheads="1"/>
          </p:cNvSpPr>
          <p:nvPr/>
        </p:nvSpPr>
        <p:spPr bwMode="auto">
          <a:xfrm>
            <a:off x="1643063" y="285750"/>
            <a:ext cx="6178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>
                <a:latin typeface="Times New Roman" pitchFamily="18" charset="0"/>
              </a:rPr>
              <a:t>IAM inferior</a:t>
            </a:r>
          </a:p>
          <a:p>
            <a:r>
              <a:rPr lang="pt-BR" sz="3200">
                <a:latin typeface="Times New Roman" pitchFamily="18" charset="0"/>
              </a:rPr>
              <a:t>Sinais de acometimento multiarterial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286000"/>
            <a:ext cx="3929062" cy="321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2" descr="C:\Documents and Settings\Raimundo\Meus documentos\ECGIAM\IAM inf isquemia distancia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2286000"/>
            <a:ext cx="4141787" cy="321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2" name="CaixaDeTexto 4"/>
          <p:cNvSpPr txBox="1">
            <a:spLocks noChangeArrowheads="1"/>
          </p:cNvSpPr>
          <p:nvPr/>
        </p:nvSpPr>
        <p:spPr bwMode="auto">
          <a:xfrm>
            <a:off x="1643063" y="285750"/>
            <a:ext cx="6178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>
                <a:latin typeface="Times New Roman" pitchFamily="18" charset="0"/>
              </a:rPr>
              <a:t>IAM inferior</a:t>
            </a:r>
          </a:p>
          <a:p>
            <a:r>
              <a:rPr lang="pt-BR" sz="3200">
                <a:latin typeface="Times New Roman" pitchFamily="18" charset="0"/>
              </a:rPr>
              <a:t>Sinais de acometimento multiarterial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5" name="Picture 5" descr="C:\Users\Raimundo Barbosa\Desktop\ScreenHunter_2122 Apr. 23 13.03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1071538" y="2143116"/>
            <a:ext cx="7048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A New ECG Sign of Proximal LAD Occlusion</a:t>
            </a:r>
          </a:p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142976" y="428604"/>
            <a:ext cx="6215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/>
              <a:t>N </a:t>
            </a:r>
            <a:r>
              <a:rPr lang="pt-BR" sz="2000" dirty="0" err="1" smtClean="0"/>
              <a:t>Engl</a:t>
            </a:r>
            <a:r>
              <a:rPr lang="pt-BR" sz="2000" dirty="0" smtClean="0"/>
              <a:t> j </a:t>
            </a:r>
            <a:r>
              <a:rPr lang="pt-BR" sz="2000" dirty="0" err="1" smtClean="0"/>
              <a:t>med</a:t>
            </a:r>
            <a:r>
              <a:rPr lang="pt-BR" sz="2000" dirty="0" smtClean="0"/>
              <a:t> 359;19 </a:t>
            </a:r>
            <a:r>
              <a:rPr lang="pt-BR" sz="2000" dirty="0" err="1" smtClean="0"/>
              <a:t>november</a:t>
            </a:r>
            <a:r>
              <a:rPr lang="pt-BR" sz="2000" dirty="0" smtClean="0"/>
              <a:t> 6, 2008</a:t>
            </a:r>
          </a:p>
          <a:p>
            <a:pPr algn="ctr"/>
            <a:endParaRPr lang="pt-BR" sz="2000" dirty="0"/>
          </a:p>
        </p:txBody>
      </p:sp>
      <p:sp>
        <p:nvSpPr>
          <p:cNvPr id="8" name="Retângulo 7"/>
          <p:cNvSpPr/>
          <p:nvPr/>
        </p:nvSpPr>
        <p:spPr>
          <a:xfrm>
            <a:off x="714348" y="785794"/>
            <a:ext cx="76438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 smtClean="0"/>
              <a:t>Robbert J. de Winter, M.D., Ph.D.</a:t>
            </a:r>
          </a:p>
          <a:p>
            <a:pPr algn="ctr"/>
            <a:r>
              <a:rPr lang="pt-BR" sz="2000" dirty="0" smtClean="0"/>
              <a:t>Niels </a:t>
            </a:r>
            <a:r>
              <a:rPr lang="pt-BR" sz="2000" dirty="0" err="1" smtClean="0"/>
              <a:t>J.W.</a:t>
            </a:r>
            <a:r>
              <a:rPr lang="pt-BR" sz="2000" dirty="0" smtClean="0"/>
              <a:t> </a:t>
            </a:r>
            <a:r>
              <a:rPr lang="pt-BR" sz="2000" dirty="0" err="1" smtClean="0"/>
              <a:t>Verouden</a:t>
            </a:r>
            <a:r>
              <a:rPr lang="pt-BR" sz="2000" dirty="0" smtClean="0"/>
              <a:t>, </a:t>
            </a:r>
            <a:r>
              <a:rPr lang="pt-BR" sz="2000" dirty="0" err="1" smtClean="0"/>
              <a:t>M.D.</a:t>
            </a:r>
            <a:endParaRPr lang="pt-BR" sz="2000" dirty="0" smtClean="0"/>
          </a:p>
          <a:p>
            <a:pPr algn="ctr"/>
            <a:r>
              <a:rPr lang="pt-BR" sz="2000" dirty="0" smtClean="0"/>
              <a:t>Hein </a:t>
            </a:r>
            <a:r>
              <a:rPr lang="pt-BR" sz="2000" dirty="0" err="1" smtClean="0"/>
              <a:t>J.J.</a:t>
            </a:r>
            <a:r>
              <a:rPr lang="pt-BR" sz="2000" dirty="0" smtClean="0"/>
              <a:t> </a:t>
            </a:r>
            <a:r>
              <a:rPr lang="pt-BR" sz="2000" dirty="0" err="1" smtClean="0"/>
              <a:t>Wellens</a:t>
            </a:r>
            <a:r>
              <a:rPr lang="pt-BR" sz="2000" dirty="0" smtClean="0"/>
              <a:t>, </a:t>
            </a:r>
            <a:r>
              <a:rPr lang="pt-BR" sz="2000" dirty="0" err="1" smtClean="0"/>
              <a:t>M.D.</a:t>
            </a:r>
            <a:r>
              <a:rPr lang="pt-BR" sz="2000" dirty="0" smtClean="0"/>
              <a:t>, Ph.D.</a:t>
            </a:r>
          </a:p>
          <a:p>
            <a:pPr algn="ctr"/>
            <a:r>
              <a:rPr lang="en-US" sz="2000" dirty="0" smtClean="0"/>
              <a:t>Arthur A.M. Wilde, M.D., Ph.D.</a:t>
            </a:r>
          </a:p>
          <a:p>
            <a:pPr algn="ctr"/>
            <a:endParaRPr lang="pt-BR" sz="2000" dirty="0" smtClean="0"/>
          </a:p>
        </p:txBody>
      </p:sp>
      <p:sp>
        <p:nvSpPr>
          <p:cNvPr id="9" name="Retângulo 8"/>
          <p:cNvSpPr/>
          <p:nvPr/>
        </p:nvSpPr>
        <p:spPr>
          <a:xfrm>
            <a:off x="1000100" y="2143116"/>
            <a:ext cx="7143800" cy="36433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5934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/>
              <a:t>“It is </a:t>
            </a:r>
            <a:r>
              <a:rPr lang="pt-BR" i="1" dirty="0" err="1" smtClean="0"/>
              <a:t>of</a:t>
            </a:r>
            <a:r>
              <a:rPr lang="pt-BR" i="1" dirty="0" smtClean="0"/>
              <a:t> </a:t>
            </a:r>
            <a:r>
              <a:rPr lang="en-US" i="1" dirty="0" smtClean="0"/>
              <a:t>great importance for physicians and paramedics involved in the triage of patients with chest pain for reperfusion therapy to recognize this ECG </a:t>
            </a:r>
            <a:r>
              <a:rPr lang="pt-BR" i="1" dirty="0" err="1" smtClean="0"/>
              <a:t>pattern</a:t>
            </a:r>
            <a:r>
              <a:rPr lang="pt-BR" i="1" dirty="0" smtClean="0"/>
              <a:t>”.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TVlent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173163"/>
            <a:ext cx="7991475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938213" y="9525"/>
            <a:ext cx="6869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000" b="1">
                <a:latin typeface="Calibri" pitchFamily="34" charset="0"/>
              </a:rPr>
              <a:t>ANTES DO TROMBOLÍTICO</a:t>
            </a:r>
          </a:p>
        </p:txBody>
      </p:sp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827088" y="476250"/>
            <a:ext cx="756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800" b="1">
                <a:latin typeface="Times New Roman" pitchFamily="18" charset="0"/>
              </a:rPr>
              <a:t>Dor torácica aguda na Sala de Emergência - 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TVlenta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341438"/>
            <a:ext cx="7920038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925638" y="225425"/>
            <a:ext cx="5318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000" b="1">
                <a:latin typeface="Calibri" pitchFamily="34" charset="0"/>
              </a:rPr>
              <a:t>PÓS TROMBOLÍTICO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 idx="4294967295"/>
          </p:nvPr>
        </p:nvSpPr>
        <p:spPr>
          <a:xfrm>
            <a:off x="642938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sz="3200" smtClean="0"/>
              <a:t>Graus de Isquemia</a:t>
            </a:r>
            <a:r>
              <a:rPr lang="pt-BR" sz="2800" smtClean="0"/>
              <a:t/>
            </a:r>
            <a:br>
              <a:rPr lang="pt-BR" sz="2800" smtClean="0"/>
            </a:br>
            <a:r>
              <a:rPr lang="pt-BR" sz="2400" smtClean="0"/>
              <a:t>Sclarovsky et al Isr.J Med Sci 1990</a:t>
            </a:r>
            <a:br>
              <a:rPr lang="pt-BR" sz="2400" smtClean="0"/>
            </a:br>
            <a:r>
              <a:rPr lang="pt-BR" sz="2400" smtClean="0"/>
              <a:t>Bimbaum Y,Sclarovsky s. J Electrocardiol 2001</a:t>
            </a:r>
          </a:p>
        </p:txBody>
      </p:sp>
      <p:sp>
        <p:nvSpPr>
          <p:cNvPr id="9219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404813" indent="-404813" eaLnBrk="1" hangingPunct="1"/>
            <a:r>
              <a:rPr lang="pt-BR" sz="2800" smtClean="0"/>
              <a:t>Grau I de isquemia: ondas T amplas simétricas e apiculadas</a:t>
            </a:r>
          </a:p>
          <a:p>
            <a:pPr marL="404813" indent="-404813" eaLnBrk="1" hangingPunct="1"/>
            <a:r>
              <a:rPr lang="pt-BR" sz="2800" smtClean="0"/>
              <a:t>Grau II de isquemia:elevação do segmento ST sem distorção da porção terminal do QRS</a:t>
            </a:r>
          </a:p>
          <a:p>
            <a:pPr marL="404813" indent="-404813" eaLnBrk="1" hangingPunct="1"/>
            <a:r>
              <a:rPr lang="pt-BR" sz="2800" smtClean="0"/>
              <a:t>Grau III de isquemia:mudanças na porção terminal do QRS</a:t>
            </a:r>
          </a:p>
          <a:p>
            <a:pPr marL="914400" lvl="1" indent="-228600" eaLnBrk="1" hangingPunct="1"/>
            <a:r>
              <a:rPr lang="pt-BR" sz="2400" smtClean="0"/>
              <a:t>Ponto J &gt; 50% da onda R em derivações com padrão qR ou desaparecimento da onada S em derivações com padrão Rs</a:t>
            </a:r>
          </a:p>
          <a:p>
            <a:pPr marL="914400" lvl="1" indent="-228600" eaLnBrk="1" hangingPunct="1"/>
            <a:endParaRPr lang="pt-BR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Picture 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12875"/>
            <a:ext cx="8424862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aixaDeTexto 4"/>
          <p:cNvSpPr txBox="1">
            <a:spLocks noChangeArrowheads="1"/>
          </p:cNvSpPr>
          <p:nvPr/>
        </p:nvSpPr>
        <p:spPr bwMode="auto">
          <a:xfrm>
            <a:off x="0" y="0"/>
            <a:ext cx="617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>
                <a:latin typeface="Calibri" pitchFamily="34" charset="0"/>
              </a:rPr>
              <a:t>ECG na reperfusão miocárdica</a:t>
            </a:r>
          </a:p>
        </p:txBody>
      </p:sp>
      <p:sp>
        <p:nvSpPr>
          <p:cNvPr id="17412" name="CaixaDeTexto 5"/>
          <p:cNvSpPr txBox="1">
            <a:spLocks noChangeArrowheads="1"/>
          </p:cNvSpPr>
          <p:nvPr/>
        </p:nvSpPr>
        <p:spPr bwMode="auto">
          <a:xfrm>
            <a:off x="947738" y="2060575"/>
            <a:ext cx="6557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Grau III            Grau II                                         Pseudo normal</a:t>
            </a:r>
          </a:p>
        </p:txBody>
      </p:sp>
      <p:sp>
        <p:nvSpPr>
          <p:cNvPr id="17413" name="CaixaDeTexto 6"/>
          <p:cNvSpPr txBox="1">
            <a:spLocks noChangeArrowheads="1"/>
          </p:cNvSpPr>
          <p:nvPr/>
        </p:nvSpPr>
        <p:spPr bwMode="auto">
          <a:xfrm>
            <a:off x="1187450" y="4005263"/>
            <a:ext cx="685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Reperfusão incompleta                                                                   </a:t>
            </a:r>
          </a:p>
        </p:txBody>
      </p:sp>
      <p:sp>
        <p:nvSpPr>
          <p:cNvPr id="17414" name="CaixaDeTexto 7"/>
          <p:cNvSpPr txBox="1">
            <a:spLocks noChangeArrowheads="1"/>
          </p:cNvSpPr>
          <p:nvPr/>
        </p:nvSpPr>
        <p:spPr bwMode="auto">
          <a:xfrm>
            <a:off x="5580063" y="4365625"/>
            <a:ext cx="237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Reperfusão completa</a:t>
            </a:r>
          </a:p>
        </p:txBody>
      </p:sp>
      <p:sp>
        <p:nvSpPr>
          <p:cNvPr id="17415" name="CaixaDeTexto 8"/>
          <p:cNvSpPr txBox="1">
            <a:spLocks noChangeArrowheads="1"/>
          </p:cNvSpPr>
          <p:nvPr/>
        </p:nvSpPr>
        <p:spPr bwMode="auto">
          <a:xfrm>
            <a:off x="0" y="6488113"/>
            <a:ext cx="336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Calibri" pitchFamily="34" charset="0"/>
              </a:rPr>
              <a:t>Cortesia do Dr: Samuel Sclarovski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914400" y="333375"/>
            <a:ext cx="8229600" cy="1143000"/>
          </a:xfrm>
        </p:spPr>
        <p:txBody>
          <a:bodyPr/>
          <a:lstStyle/>
          <a:p>
            <a:r>
              <a:rPr lang="pt-BR" smtClean="0"/>
              <a:t>ECG pós terapia de reperfusão</a:t>
            </a:r>
          </a:p>
        </p:txBody>
      </p:sp>
      <p:sp>
        <p:nvSpPr>
          <p:cNvPr id="2867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1-Onda T negativa e ST isoelétrico</a:t>
            </a:r>
          </a:p>
          <a:p>
            <a:pPr lvl="1"/>
            <a:r>
              <a:rPr lang="pt-BR" smtClean="0"/>
              <a:t>Reperfusão miocárdica completa</a:t>
            </a:r>
          </a:p>
          <a:p>
            <a:r>
              <a:rPr lang="pt-BR" smtClean="0"/>
              <a:t>2-Onda T negativa com ST supra</a:t>
            </a:r>
          </a:p>
          <a:p>
            <a:pPr lvl="1"/>
            <a:r>
              <a:rPr lang="pt-BR" smtClean="0"/>
              <a:t>Reperfusão incompleta</a:t>
            </a:r>
          </a:p>
          <a:p>
            <a:r>
              <a:rPr lang="pt-BR" smtClean="0"/>
              <a:t>3-Onda T positiva e ST elevado</a:t>
            </a:r>
          </a:p>
          <a:p>
            <a:pPr lvl="1"/>
            <a:r>
              <a:rPr lang="pt-BR" smtClean="0"/>
              <a:t>Microcirculação completamentamente obstruída</a:t>
            </a:r>
          </a:p>
          <a:p>
            <a:pPr lvl="1">
              <a:buFont typeface="Arial" charset="0"/>
              <a:buNone/>
            </a:pPr>
            <a:endParaRPr lang="pt-BR" smtClean="0"/>
          </a:p>
          <a:p>
            <a:pPr lvl="1">
              <a:buFont typeface="Arial" charset="0"/>
              <a:buNone/>
            </a:pPr>
            <a:r>
              <a:rPr lang="pt-BR" i="1" smtClean="0"/>
              <a:t>Samuel Sclarovsky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raimundo barbosa\Desktop\digitalizar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8697913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699" name="CaixaDeTexto 2"/>
          <p:cNvSpPr txBox="1">
            <a:spLocks noChangeArrowheads="1"/>
          </p:cNvSpPr>
          <p:nvPr/>
        </p:nvSpPr>
        <p:spPr bwMode="auto">
          <a:xfrm>
            <a:off x="0" y="428604"/>
            <a:ext cx="86673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dirty="0" smtClean="0"/>
              <a:t>   ECG</a:t>
            </a:r>
            <a:r>
              <a:rPr lang="pt-BR" sz="3200" dirty="0"/>
              <a:t>: 27/02/2012 07:30 antes da </a:t>
            </a:r>
            <a:r>
              <a:rPr lang="pt-BR" sz="3200" dirty="0" err="1"/>
              <a:t>estreptoquinase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raimundo barbosa\Desktop\digitalizar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628775"/>
            <a:ext cx="821055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23" name="CaixaDeTexto 2"/>
          <p:cNvSpPr txBox="1">
            <a:spLocks noChangeArrowheads="1"/>
          </p:cNvSpPr>
          <p:nvPr/>
        </p:nvSpPr>
        <p:spPr bwMode="auto">
          <a:xfrm>
            <a:off x="785786" y="428604"/>
            <a:ext cx="74482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dirty="0"/>
              <a:t>ECG : 27/02/2012 </a:t>
            </a:r>
            <a:r>
              <a:rPr lang="pt-BR" sz="3200" dirty="0" smtClean="0"/>
              <a:t>17:15  após TROMBÓLISE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IAM ant antes ATC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196850" y="1412875"/>
            <a:ext cx="8696325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250825" y="0"/>
            <a:ext cx="84216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000" b="1">
                <a:latin typeface="Calibri" pitchFamily="34" charset="0"/>
              </a:rPr>
              <a:t>ECG-REPERFUSÃO MIOCÁRDICA</a:t>
            </a:r>
          </a:p>
          <a:p>
            <a:pPr algn="ctr"/>
            <a:r>
              <a:rPr lang="pt-BR" sz="4000" b="1">
                <a:latin typeface="Calibri" pitchFamily="34" charset="0"/>
              </a:rPr>
              <a:t>ECG ADMISSSÃO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519113" y="107315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FPS  10:00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IAM ant pos ATC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296863" y="2085975"/>
            <a:ext cx="8523287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250825" y="0"/>
            <a:ext cx="8421688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000" b="1">
                <a:latin typeface="Calibri" pitchFamily="34" charset="0"/>
              </a:rPr>
              <a:t>ECG-REPERFUSÃO MIOCÁRDICA</a:t>
            </a:r>
          </a:p>
          <a:p>
            <a:pPr algn="ctr"/>
            <a:r>
              <a:rPr lang="pt-BR" sz="4000" b="1">
                <a:latin typeface="Calibri" pitchFamily="34" charset="0"/>
              </a:rPr>
              <a:t>PÓS ATC</a:t>
            </a:r>
          </a:p>
          <a:p>
            <a:pPr algn="ctr"/>
            <a:r>
              <a:rPr lang="pt-BR" sz="3200" b="1">
                <a:latin typeface="Calibri" pitchFamily="34" charset="0"/>
              </a:rPr>
              <a:t>Inversão precoce da onda T </a:t>
            </a:r>
          </a:p>
          <a:p>
            <a:pPr algn="ctr"/>
            <a:endParaRPr lang="pt-BR" sz="4000" b="1">
              <a:latin typeface="Calibri" pitchFamily="34" charset="0"/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447675" y="1504950"/>
            <a:ext cx="132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FPS  13:50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2"/>
          <p:cNvPicPr>
            <a:picLocks noChangeAspect="1" noChangeArrowheads="1"/>
          </p:cNvPicPr>
          <p:nvPr/>
        </p:nvPicPr>
        <p:blipFill>
          <a:blip r:embed="rId3"/>
          <a:srcRect l="3369" t="5788"/>
          <a:stretch>
            <a:fillRect/>
          </a:stretch>
        </p:blipFill>
        <p:spPr bwMode="auto">
          <a:xfrm>
            <a:off x="611188" y="908050"/>
            <a:ext cx="80645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187450" y="0"/>
            <a:ext cx="6911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FF"/>
                </a:solidFill>
                <a:latin typeface="Calibri" pitchFamily="34" charset="0"/>
              </a:rPr>
              <a:t>Aborted MI</a:t>
            </a:r>
          </a:p>
        </p:txBody>
      </p:sp>
      <p:sp>
        <p:nvSpPr>
          <p:cNvPr id="76804" name="CaixaDeTexto 3"/>
          <p:cNvSpPr txBox="1">
            <a:spLocks noChangeArrowheads="1"/>
          </p:cNvSpPr>
          <p:nvPr/>
        </p:nvSpPr>
        <p:spPr bwMode="auto">
          <a:xfrm>
            <a:off x="611188" y="549275"/>
            <a:ext cx="7943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Calibri" pitchFamily="34" charset="0"/>
              </a:rPr>
              <a:t>The ECG pattern with negative T appears(B abd D) when artery is open</a:t>
            </a:r>
          </a:p>
        </p:txBody>
      </p:sp>
      <p:sp>
        <p:nvSpPr>
          <p:cNvPr id="76805" name="CaixaDeTexto 4"/>
          <p:cNvSpPr txBox="1">
            <a:spLocks noChangeArrowheads="1"/>
          </p:cNvSpPr>
          <p:nvPr/>
        </p:nvSpPr>
        <p:spPr bwMode="auto">
          <a:xfrm>
            <a:off x="900113" y="5516563"/>
            <a:ext cx="6281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i="1">
                <a:latin typeface="Calibri" pitchFamily="34" charset="0"/>
              </a:rPr>
              <a:t>Admission             after PCI                 chest pain                    new PCI</a:t>
            </a:r>
          </a:p>
          <a:p>
            <a:endParaRPr lang="pt-BR" i="1">
              <a:latin typeface="Calibri" pitchFamily="34" charset="0"/>
            </a:endParaRPr>
          </a:p>
        </p:txBody>
      </p:sp>
      <p:sp>
        <p:nvSpPr>
          <p:cNvPr id="76806" name="CaixaDeTexto 5"/>
          <p:cNvSpPr txBox="1">
            <a:spLocks noChangeArrowheads="1"/>
          </p:cNvSpPr>
          <p:nvPr/>
        </p:nvSpPr>
        <p:spPr bwMode="auto">
          <a:xfrm>
            <a:off x="0" y="6488113"/>
            <a:ext cx="3776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i="1">
                <a:latin typeface="Calibri" pitchFamily="34" charset="0"/>
              </a:rPr>
              <a:t>Cortesia do Dr: Antoni Bayés  de Luna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aixaDeTexto 2"/>
          <p:cNvSpPr txBox="1">
            <a:spLocks noChangeArrowheads="1"/>
          </p:cNvSpPr>
          <p:nvPr/>
        </p:nvSpPr>
        <p:spPr bwMode="auto">
          <a:xfrm>
            <a:off x="500063" y="928688"/>
            <a:ext cx="180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pt-BR">
                <a:latin typeface="Calibri" pitchFamily="34" charset="0"/>
              </a:rPr>
              <a:t>Sem dor no peito</a:t>
            </a:r>
          </a:p>
        </p:txBody>
      </p:sp>
      <p:pic>
        <p:nvPicPr>
          <p:cNvPr id="64515" name="Picture 4" descr="C:\Users\Raimundo Barbosa\Desktop\ScreenHunter_164 Dec. 02 09.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804988"/>
            <a:ext cx="8497888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aixaDeTexto 3"/>
          <p:cNvSpPr txBox="1">
            <a:spLocks noChangeArrowheads="1"/>
          </p:cNvSpPr>
          <p:nvPr/>
        </p:nvSpPr>
        <p:spPr bwMode="auto">
          <a:xfrm>
            <a:off x="428625" y="785813"/>
            <a:ext cx="18272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pt-BR">
                <a:latin typeface="Calibri" pitchFamily="34" charset="0"/>
              </a:rPr>
              <a:t>Com dor no peito</a:t>
            </a:r>
          </a:p>
        </p:txBody>
      </p:sp>
      <p:pic>
        <p:nvPicPr>
          <p:cNvPr id="65539" name="Picture 4" descr="C:\Users\Raimundo Barbosa\Desktop\ScreenHunter_166 Dec. 02 09.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57325"/>
            <a:ext cx="79009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aixaDeTexto 2"/>
          <p:cNvSpPr txBox="1">
            <a:spLocks noChangeArrowheads="1"/>
          </p:cNvSpPr>
          <p:nvPr/>
        </p:nvSpPr>
        <p:spPr bwMode="auto">
          <a:xfrm>
            <a:off x="684213" y="2586038"/>
            <a:ext cx="10493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s-ES">
                <a:latin typeface="Calibri" pitchFamily="34" charset="0"/>
              </a:rPr>
              <a:t>Após ATC</a:t>
            </a:r>
            <a:endParaRPr lang="pt-BR">
              <a:latin typeface="Calibri" pitchFamily="34" charset="0"/>
            </a:endParaRPr>
          </a:p>
        </p:txBody>
      </p:sp>
      <p:pic>
        <p:nvPicPr>
          <p:cNvPr id="66563" name="Picture 4" descr="C:\Users\Raimundo Barbosa\Desktop\ScreenHunter_168 Dec. 02 09.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040063"/>
            <a:ext cx="7459662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C:\Users\Raimundo Barbosa\Desktop\ScreenHunter_170 Dec. 02 09.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975" y="254000"/>
            <a:ext cx="22193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C:\Users\Raimundo Barbosa\Desktop\ScreenHunter_171 Dec. 02 09.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4613" y="317500"/>
            <a:ext cx="210661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Raimundo Barbosa\Desktop\Livro Raimundo Andrés  rascunho\Caso 5\ScreenHunter_1321 Oct. 07 20.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2286000"/>
            <a:ext cx="6929437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" descr="C:\Users\Raimundo Barbosa\Desktop\Livro Raimundo Andrés  rascunho\Caso 5\ScreenHunter_1324 Oct. 07 20.51.jpg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2286000" y="571500"/>
            <a:ext cx="49053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2286000" y="500063"/>
            <a:ext cx="4929188" cy="1500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25538"/>
            <a:ext cx="73914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CaixaDeTexto 2"/>
          <p:cNvSpPr txBox="1">
            <a:spLocks noChangeArrowheads="1"/>
          </p:cNvSpPr>
          <p:nvPr/>
        </p:nvSpPr>
        <p:spPr bwMode="auto">
          <a:xfrm>
            <a:off x="1187450" y="1196975"/>
            <a:ext cx="3346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Paciente estável sem dor no peito</a:t>
            </a:r>
          </a:p>
        </p:txBody>
      </p:sp>
      <p:sp>
        <p:nvSpPr>
          <p:cNvPr id="72708" name="CaixaDeTexto 3"/>
          <p:cNvSpPr txBox="1">
            <a:spLocks noChangeArrowheads="1"/>
          </p:cNvSpPr>
          <p:nvPr/>
        </p:nvSpPr>
        <p:spPr bwMode="auto">
          <a:xfrm>
            <a:off x="900113" y="404813"/>
            <a:ext cx="5416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História de dor retroesternal constrictiva há 4 horas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76250"/>
            <a:ext cx="728662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5300663"/>
            <a:ext cx="36671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CaixaDeTexto 3"/>
          <p:cNvSpPr txBox="1">
            <a:spLocks noChangeArrowheads="1"/>
          </p:cNvSpPr>
          <p:nvPr/>
        </p:nvSpPr>
        <p:spPr bwMode="auto">
          <a:xfrm>
            <a:off x="1042988" y="260350"/>
            <a:ext cx="3506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Novo episódio de dor no peito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5400" b="1" dirty="0" smtClean="0"/>
              <a:t>                 SCA  sem supra de ST</a:t>
            </a:r>
            <a:br>
              <a:rPr lang="pt-BR" sz="5400" b="1" dirty="0" smtClean="0"/>
            </a:br>
            <a:endParaRPr lang="pt-BR" sz="5400" b="1" dirty="0" smtClean="0"/>
          </a:p>
        </p:txBody>
      </p:sp>
      <p:sp>
        <p:nvSpPr>
          <p:cNvPr id="77827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pt-BR" sz="3600" dirty="0" smtClean="0"/>
              <a:t>Isquemia global ou </a:t>
            </a:r>
            <a:r>
              <a:rPr lang="pt-BR" sz="3600" dirty="0" err="1" smtClean="0"/>
              <a:t>circunferencial</a:t>
            </a:r>
            <a:endParaRPr lang="pt-BR" sz="3600" dirty="0" smtClean="0"/>
          </a:p>
          <a:p>
            <a:pPr lvl="1" eaLnBrk="1" hangingPunct="1"/>
            <a:r>
              <a:rPr lang="pt-BR" sz="3600" dirty="0" smtClean="0"/>
              <a:t>Infra de ST em mais de 7 derivações</a:t>
            </a:r>
          </a:p>
          <a:p>
            <a:pPr lvl="1" eaLnBrk="1" hangingPunct="1"/>
            <a:r>
              <a:rPr lang="pt-BR" sz="3600" dirty="0" smtClean="0"/>
              <a:t>Usualmente T negativa</a:t>
            </a:r>
          </a:p>
          <a:p>
            <a:pPr lvl="1" eaLnBrk="1" hangingPunct="1"/>
            <a:r>
              <a:rPr lang="pt-BR" sz="3600" dirty="0" smtClean="0"/>
              <a:t>Supra de ST em </a:t>
            </a:r>
            <a:r>
              <a:rPr lang="pt-BR" sz="3600" dirty="0" err="1" smtClean="0"/>
              <a:t>aVR</a:t>
            </a:r>
            <a:endParaRPr lang="pt-BR" sz="3600" dirty="0" smtClean="0"/>
          </a:p>
          <a:p>
            <a:pPr lvl="1" eaLnBrk="1" hangingPunct="1"/>
            <a:r>
              <a:rPr lang="pt-BR" sz="3600" dirty="0" smtClean="0"/>
              <a:t>LTCE ou 3 vasos</a:t>
            </a:r>
          </a:p>
          <a:p>
            <a:pPr lvl="1" eaLnBrk="1" hangingPunct="1"/>
            <a:r>
              <a:rPr lang="pt-BR" sz="3600" dirty="0" smtClean="0"/>
              <a:t>Grupo de alto risco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2641587" cy="214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 smtClean="0"/>
              <a:t>Isquemia miocárdica </a:t>
            </a:r>
            <a:r>
              <a:rPr lang="pt-BR" b="1" dirty="0" err="1" smtClean="0"/>
              <a:t>circunferencial</a:t>
            </a:r>
            <a:endParaRPr lang="pt-BR" b="1" dirty="0" smtClean="0"/>
          </a:p>
        </p:txBody>
      </p:sp>
      <p:pic>
        <p:nvPicPr>
          <p:cNvPr id="78851" name="Picture 2" descr="C:\Users\raimundo barbosa\Desktop\ScreenHunter_15 Mar. 14 20.4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571744"/>
            <a:ext cx="848201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947516"/>
            <a:ext cx="7715304" cy="203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V LTCE 9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8555038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0" y="1125538"/>
            <a:ext cx="3405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latin typeface="Times New Roman" pitchFamily="18" charset="0"/>
              </a:rPr>
              <a:t>Durante episódio de dor no peito</a:t>
            </a:r>
          </a:p>
        </p:txBody>
      </p:sp>
      <p:sp>
        <p:nvSpPr>
          <p:cNvPr id="80900" name="CaixaDeTexto 3"/>
          <p:cNvSpPr txBox="1">
            <a:spLocks noChangeArrowheads="1"/>
          </p:cNvSpPr>
          <p:nvPr/>
        </p:nvSpPr>
        <p:spPr bwMode="auto">
          <a:xfrm>
            <a:off x="0" y="0"/>
            <a:ext cx="6084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>
                <a:latin typeface="Calibri" pitchFamily="34" charset="0"/>
              </a:rPr>
              <a:t>Isquemia </a:t>
            </a:r>
            <a:r>
              <a:rPr lang="pt-BR" sz="3200" b="1" dirty="0" err="1">
                <a:latin typeface="Calibri" pitchFamily="34" charset="0"/>
              </a:rPr>
              <a:t>circunferencial</a:t>
            </a:r>
            <a:r>
              <a:rPr lang="pt-BR" sz="3200" b="1" dirty="0">
                <a:latin typeface="Calibri" pitchFamily="34" charset="0"/>
              </a:rPr>
              <a:t>  ou global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C:\Users\Raimundo Barbosa\Desktop\digitalizar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8707625" cy="4211587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857224" y="285728"/>
            <a:ext cx="7662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 smtClean="0"/>
              <a:t>ECG REALIZADO DURANTE EPISÓDIO DE ANGINA DO PEITO</a:t>
            </a:r>
          </a:p>
          <a:p>
            <a:pPr algn="ctr"/>
            <a:r>
              <a:rPr lang="pt-BR" sz="2400" b="1" dirty="0" smtClean="0"/>
              <a:t>PADRÃO DE ISQUEMIA CIRCUNFERENCIAL OU GLOBAL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7158" y="6143644"/>
            <a:ext cx="666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0000"/>
                </a:solidFill>
              </a:rPr>
              <a:t>CORONARIOGRAFIA:OCLUSÃO DO TCE  90%</a:t>
            </a:r>
            <a:endParaRPr lang="pt-B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4214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736"/>
            <a:ext cx="4164031" cy="416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1142976" y="500042"/>
            <a:ext cx="7173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SUB-0CLUSÃO DO TRONCO DA CORONÁRIA ESQUERDA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81439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714348" y="0"/>
            <a:ext cx="75705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 smtClean="0">
                <a:latin typeface="Calibri" pitchFamily="34" charset="0"/>
              </a:rPr>
              <a:t>Isquemia </a:t>
            </a:r>
            <a:r>
              <a:rPr lang="pt-BR" sz="4000" b="1" dirty="0" err="1" smtClean="0">
                <a:latin typeface="Calibri" pitchFamily="34" charset="0"/>
              </a:rPr>
              <a:t>circunferencial</a:t>
            </a:r>
            <a:r>
              <a:rPr lang="pt-BR" sz="4000" b="1" dirty="0" smtClean="0">
                <a:latin typeface="Calibri" pitchFamily="34" charset="0"/>
              </a:rPr>
              <a:t>  ou global</a:t>
            </a:r>
          </a:p>
          <a:p>
            <a:pPr algn="ctr"/>
            <a:r>
              <a:rPr lang="pt-BR" sz="4000" b="1" dirty="0" smtClean="0">
                <a:latin typeface="Calibri" pitchFamily="34" charset="0"/>
              </a:rPr>
              <a:t>Obstrução do TCE= 90%</a:t>
            </a:r>
            <a:endParaRPr lang="pt-BR" sz="4000" b="1" dirty="0">
              <a:latin typeface="Calibri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86050" y="2214554"/>
            <a:ext cx="3405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latin typeface="Times New Roman" pitchFamily="18" charset="0"/>
              </a:rPr>
              <a:t>Durante episódio de dor no peito</a:t>
            </a:r>
            <a:endParaRPr lang="pt-BR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85786" y="0"/>
            <a:ext cx="8090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EFEITO DIGITÁLICO SIMULANDO ISQUEMIA CIRCUNFERENCIAL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7158" y="642918"/>
            <a:ext cx="575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MASC,41 ANOS, ADMITIDO COM DESCONFORTO TORÁCICO</a:t>
            </a:r>
            <a:endParaRPr lang="pt-BR" dirty="0"/>
          </a:p>
        </p:txBody>
      </p:sp>
      <p:pic>
        <p:nvPicPr>
          <p:cNvPr id="230403" name="Picture 3" descr="D:\ECGIAM\Efeito e intoxicação digitálica DS 2,26 23 03 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8572560" cy="5301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D:\ECGIAM\Efeito e intoxicação digitálica DS normal 28 03 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7"/>
            <a:ext cx="8535134" cy="523094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285720" y="285728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EFEITO DIGITÁLICO SIMULANDO ISQUEMIA CIRCUNFERENCIAL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8596" y="6500834"/>
            <a:ext cx="570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ECG realizado após 2 semanas com digoxina sérica normal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Raimundo Barbosa\Desktop\IAM hiperaguda UPA\UPA  14 05 13  22 12m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214438"/>
            <a:ext cx="865822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CaixaDeTexto 2"/>
          <p:cNvSpPr txBox="1">
            <a:spLocks noChangeArrowheads="1"/>
          </p:cNvSpPr>
          <p:nvPr/>
        </p:nvSpPr>
        <p:spPr bwMode="auto">
          <a:xfrm>
            <a:off x="500063" y="857250"/>
            <a:ext cx="677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ECG1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333375"/>
            <a:ext cx="7908925" cy="1081088"/>
          </a:xfrm>
        </p:spPr>
        <p:txBody>
          <a:bodyPr/>
          <a:lstStyle/>
          <a:p>
            <a:pPr eaLnBrk="1" hangingPunct="1"/>
            <a:r>
              <a:rPr lang="pt-BR" smtClean="0"/>
              <a:t>CASO SPCR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pt-BR" sz="3600" smtClean="0"/>
              <a:t>Paciente de 69 anos, masculino, hipertenso e diabético, hoje apresentou forte dor precordial irradiada para mandíbula, associada a sudorese fria e seguida de síncope.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005"/>
          <p:cNvPicPr>
            <a:picLocks noChangeAspect="1" noChangeArrowheads="1"/>
          </p:cNvPicPr>
          <p:nvPr/>
        </p:nvPicPr>
        <p:blipFill>
          <a:blip r:embed="rId2"/>
          <a:srcRect l="6735" t="16675" r="1010"/>
          <a:stretch>
            <a:fillRect/>
          </a:stretch>
        </p:blipFill>
        <p:spPr bwMode="auto">
          <a:xfrm>
            <a:off x="214282" y="785794"/>
            <a:ext cx="8715436" cy="572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DSC00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85328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006"/>
          <p:cNvPicPr>
            <a:picLocks noChangeAspect="1" noChangeArrowheads="1"/>
          </p:cNvPicPr>
          <p:nvPr/>
        </p:nvPicPr>
        <p:blipFill>
          <a:blip r:embed="rId2"/>
          <a:srcRect t="5052" b="42097"/>
          <a:stretch>
            <a:fillRect/>
          </a:stretch>
        </p:blipFill>
        <p:spPr bwMode="auto">
          <a:xfrm>
            <a:off x="323850" y="303213"/>
            <a:ext cx="8640763" cy="628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28600" y="860425"/>
            <a:ext cx="8610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>
                <a:latin typeface="Calibri" pitchFamily="34" charset="0"/>
                <a:cs typeface="Times New Roman" pitchFamily="18" charset="0"/>
              </a:rPr>
              <a:t>Dr. de Zwaan da Universidade de Limburg em</a:t>
            </a:r>
            <a:r>
              <a:rPr lang="es-ES" b="1">
                <a:latin typeface="Verdana" pitchFamily="34" charset="0"/>
                <a:cs typeface="Times New Roman" pitchFamily="18" charset="0"/>
              </a:rPr>
              <a:t> Maastricht </a:t>
            </a:r>
            <a:r>
              <a:rPr lang="en-US" b="1">
                <a:latin typeface="Calibri" pitchFamily="34" charset="0"/>
                <a:cs typeface="Times New Roman" pitchFamily="18" charset="0"/>
              </a:rPr>
              <a:t> descreve uma síndrome que veio a ser conhecida com o epônimo “Wellens’ Syndrome” indicativa de lesão crítica proximal na artéria descendente anterior caracterizada por: </a:t>
            </a:r>
          </a:p>
          <a:p>
            <a:pPr algn="just"/>
            <a:endParaRPr lang="en-US" b="1">
              <a:latin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6832600" y="2971800"/>
          <a:ext cx="20828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Image" r:id="rId3" imgW="1563007" imgH="2058595" progId="">
                  <p:embed/>
                </p:oleObj>
              </mc:Choice>
              <mc:Fallback>
                <p:oleObj name="Image" r:id="rId3" imgW="1563007" imgH="205859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2971800"/>
                        <a:ext cx="20828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81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250825" y="2155825"/>
            <a:ext cx="64008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90588" lvl="1" indent="-623888" algn="just">
              <a:buFontTx/>
              <a:buAutoNum type="arabicParenR"/>
            </a:pPr>
            <a:r>
              <a:rPr lang="en-US" b="1">
                <a:latin typeface="Calibri" pitchFamily="34" charset="0"/>
                <a:cs typeface="Times New Roman" pitchFamily="18" charset="0"/>
              </a:rPr>
              <a:t>Onda T plus-minus com inversão da porção final (Tipo 1)</a:t>
            </a:r>
          </a:p>
          <a:p>
            <a:pPr marL="890588" lvl="1" indent="-623888" algn="just">
              <a:buFontTx/>
              <a:buAutoNum type="arabicParenR"/>
            </a:pPr>
            <a:r>
              <a:rPr lang="en-US" b="1">
                <a:latin typeface="Calibri" pitchFamily="34" charset="0"/>
                <a:cs typeface="Times New Roman" pitchFamily="18" charset="0"/>
              </a:rPr>
              <a:t>Onda T profundamente invertida em V1 e V2 (Tipo 2);</a:t>
            </a:r>
          </a:p>
          <a:p>
            <a:pPr marL="890588" lvl="1" indent="-623888" algn="just">
              <a:buFontTx/>
              <a:buAutoNum type="arabicParenR"/>
            </a:pPr>
            <a:r>
              <a:rPr lang="en-US" b="1">
                <a:latin typeface="Calibri" pitchFamily="34" charset="0"/>
                <a:cs typeface="Times New Roman" pitchFamily="18" charset="0"/>
              </a:rPr>
              <a:t>Segmento ST sem elevação ou  discretamente elevado;</a:t>
            </a:r>
          </a:p>
          <a:p>
            <a:pPr marL="890588" lvl="1" indent="-623888" algn="just">
              <a:buFontTx/>
              <a:buAutoNum type="arabicParenR"/>
            </a:pPr>
            <a:r>
              <a:rPr lang="en-US" b="1">
                <a:latin typeface="Calibri" pitchFamily="34" charset="0"/>
                <a:cs typeface="Times New Roman" pitchFamily="18" charset="0"/>
              </a:rPr>
              <a:t>Ausência da perda de voltagem da onda R ;</a:t>
            </a:r>
          </a:p>
          <a:p>
            <a:pPr marL="890588" lvl="1" indent="-623888" algn="just">
              <a:buFontTx/>
              <a:buAutoNum type="arabicParenR"/>
            </a:pPr>
            <a:r>
              <a:rPr lang="en-US" b="1">
                <a:latin typeface="Calibri" pitchFamily="34" charset="0"/>
                <a:cs typeface="Times New Roman" pitchFamily="18" charset="0"/>
              </a:rPr>
              <a:t>Enzimas normais ou discretamente elevadas.</a:t>
            </a:r>
          </a:p>
          <a:p>
            <a:pPr algn="just"/>
            <a:endParaRPr lang="en-US" b="1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en-US" b="1">
                <a:latin typeface="Calibri" pitchFamily="34" charset="0"/>
                <a:cs typeface="Times New Roman" pitchFamily="18" charset="0"/>
              </a:rPr>
              <a:t>Quando não identificada e pobremente tratada, conduz rapidamente em 8,5 dias à infarto anterior. estes pacientes jamais devem ir ao teste ergométrico prévio e  sim diretamente a cinecoronáriografia.</a:t>
            </a:r>
            <a:endParaRPr lang="es-ES" b="1">
              <a:latin typeface="Calibri" pitchFamily="34" charset="0"/>
            </a:endParaRPr>
          </a:p>
          <a:p>
            <a:pPr algn="just"/>
            <a:endParaRPr lang="es-ES" b="1">
              <a:latin typeface="Calibri" pitchFamily="34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6965950" y="5867400"/>
            <a:ext cx="187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>
                <a:latin typeface="Calibri" pitchFamily="34" charset="0"/>
              </a:rPr>
              <a:t>HEIN J.J. WELLENS</a:t>
            </a:r>
            <a:endParaRPr lang="es-ES" sz="1400">
              <a:latin typeface="Calibri" pitchFamily="34" charset="0"/>
            </a:endParaRP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0" y="62372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1200" b="1">
                <a:latin typeface="Calibri" pitchFamily="34" charset="0"/>
              </a:rPr>
              <a:t>de Zwaan C, Bär FW, Wellens HJ. Characteristic electrocardiographic pattern indicating a critical stenosis high in left anterior descending coronary artery in patients admitted because of impending myocardial infarction. Am Heart J. 1982 Apr;103(4 Pt 2):730-6.</a:t>
            </a:r>
          </a:p>
        </p:txBody>
      </p:sp>
      <p:sp>
        <p:nvSpPr>
          <p:cNvPr id="14343" name="Retângulo 7"/>
          <p:cNvSpPr>
            <a:spLocks noChangeArrowheads="1"/>
          </p:cNvSpPr>
          <p:nvPr/>
        </p:nvSpPr>
        <p:spPr bwMode="auto">
          <a:xfrm>
            <a:off x="179388" y="0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400" b="1">
                <a:solidFill>
                  <a:srgbClr val="000000"/>
                </a:solidFill>
                <a:latin typeface="Calibri" pitchFamily="34" charset="0"/>
              </a:rPr>
              <a:t>1982</a:t>
            </a:r>
            <a:endParaRPr lang="pt-BR" sz="24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Wellens-type-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133600"/>
            <a:ext cx="21907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7" descr="Wellens-typ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3038" y="1844675"/>
            <a:ext cx="21526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8"/>
          <p:cNvSpPr txBox="1">
            <a:spLocks noChangeArrowheads="1"/>
          </p:cNvSpPr>
          <p:nvPr/>
        </p:nvSpPr>
        <p:spPr bwMode="auto">
          <a:xfrm>
            <a:off x="1065213" y="1603375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Tipo 1</a:t>
            </a:r>
          </a:p>
        </p:txBody>
      </p:sp>
      <p:sp>
        <p:nvSpPr>
          <p:cNvPr id="92165" name="Text Box 9"/>
          <p:cNvSpPr txBox="1">
            <a:spLocks noChangeArrowheads="1"/>
          </p:cNvSpPr>
          <p:nvPr/>
        </p:nvSpPr>
        <p:spPr bwMode="auto">
          <a:xfrm>
            <a:off x="7069138" y="1341438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Tipo 2</a:t>
            </a:r>
          </a:p>
        </p:txBody>
      </p:sp>
      <p:sp>
        <p:nvSpPr>
          <p:cNvPr id="92166" name="Text Box 12"/>
          <p:cNvSpPr txBox="1">
            <a:spLocks noChangeArrowheads="1"/>
          </p:cNvSpPr>
          <p:nvPr/>
        </p:nvSpPr>
        <p:spPr bwMode="auto">
          <a:xfrm>
            <a:off x="3635375" y="1052513"/>
            <a:ext cx="187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Hein J Wellens</a:t>
            </a:r>
          </a:p>
        </p:txBody>
      </p:sp>
      <p:pic>
        <p:nvPicPr>
          <p:cNvPr id="92167" name="Picture 14" descr="wellens_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5125" y="1412875"/>
            <a:ext cx="33337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00125"/>
            <a:ext cx="8594725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CaixaDeTexto 2"/>
          <p:cNvSpPr txBox="1">
            <a:spLocks noChangeArrowheads="1"/>
          </p:cNvSpPr>
          <p:nvPr/>
        </p:nvSpPr>
        <p:spPr bwMode="auto">
          <a:xfrm>
            <a:off x="1071563" y="642938"/>
            <a:ext cx="2547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Após 24 horas sem angor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G:\Su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00188"/>
            <a:ext cx="4071938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 descr="G:\Sub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50018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CaixaDeTexto 3"/>
          <p:cNvSpPr txBox="1">
            <a:spLocks noChangeArrowheads="1"/>
          </p:cNvSpPr>
          <p:nvPr/>
        </p:nvSpPr>
        <p:spPr bwMode="auto">
          <a:xfrm>
            <a:off x="2928938" y="357188"/>
            <a:ext cx="3714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200">
                <a:latin typeface="Calibri" pitchFamily="34" charset="0"/>
              </a:rPr>
              <a:t>Síndrome de Wellens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Imagem 1" descr="Pseudonormalizaçõa Ma Mary Dias Soares  07 02 10 com d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8420204" cy="437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CaixaDeTexto 2"/>
          <p:cNvSpPr txBox="1">
            <a:spLocks noChangeArrowheads="1"/>
          </p:cNvSpPr>
          <p:nvPr/>
        </p:nvSpPr>
        <p:spPr bwMode="auto">
          <a:xfrm>
            <a:off x="785813" y="500063"/>
            <a:ext cx="5659927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pt-BR" sz="2800" dirty="0">
                <a:latin typeface="Calibri" pitchFamily="34" charset="0"/>
              </a:rPr>
              <a:t>ECG realizado durante crise de angina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Imagem 1" descr="Pseudonormalizaçõa Ma Mary Dias Soares  08 02 10 sem d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501122" cy="392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CaixaDeTexto 2"/>
          <p:cNvSpPr txBox="1">
            <a:spLocks noChangeArrowheads="1"/>
          </p:cNvSpPr>
          <p:nvPr/>
        </p:nvSpPr>
        <p:spPr bwMode="auto">
          <a:xfrm>
            <a:off x="928688" y="571500"/>
            <a:ext cx="692803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pt-BR" sz="2800" dirty="0">
                <a:latin typeface="Calibri" pitchFamily="34" charset="0"/>
              </a:rPr>
              <a:t>ECG  realizado  após cessada a crise  de angina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Raimundo Barbosa\Desktop\IAM hiperaguda UPA\HM  16 05 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43000"/>
            <a:ext cx="83343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CaixaDeTexto 2"/>
          <p:cNvSpPr txBox="1">
            <a:spLocks noChangeArrowheads="1"/>
          </p:cNvSpPr>
          <p:nvPr/>
        </p:nvSpPr>
        <p:spPr bwMode="auto">
          <a:xfrm>
            <a:off x="428625" y="857250"/>
            <a:ext cx="731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ECG2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m 1" descr="Pseudonormalizaçõa Ma Mary Dias Soares  04 02 10 sem d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674813"/>
            <a:ext cx="8286750" cy="39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CaixaDeTexto 2"/>
          <p:cNvSpPr txBox="1">
            <a:spLocks noChangeArrowheads="1"/>
          </p:cNvSpPr>
          <p:nvPr/>
        </p:nvSpPr>
        <p:spPr bwMode="auto">
          <a:xfrm>
            <a:off x="857250" y="857250"/>
            <a:ext cx="1605548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pt-BR" sz="2800" dirty="0">
                <a:latin typeface="Calibri" pitchFamily="34" charset="0"/>
              </a:rPr>
              <a:t>ECG basal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42976" y="5857892"/>
            <a:ext cx="702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/>
              <a:t>CORONARIOGRAFIA:</a:t>
            </a:r>
          </a:p>
          <a:p>
            <a:pPr algn="ctr"/>
            <a:r>
              <a:rPr lang="pt-BR" sz="2000" b="1" dirty="0" smtClean="0"/>
              <a:t>SUB-OCLUSÃO PROXIMAL DA ARTÉRIA DESCENDENTE ANTERIOR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1565</Words>
  <Application>Microsoft Office PowerPoint</Application>
  <PresentationFormat>Apresentação na tela (4:3)</PresentationFormat>
  <Paragraphs>355</Paragraphs>
  <Slides>90</Slides>
  <Notes>31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90</vt:i4>
      </vt:variant>
    </vt:vector>
  </HeadingPairs>
  <TitlesOfParts>
    <vt:vector size="97" baseType="lpstr">
      <vt:lpstr>Tema do Office</vt:lpstr>
      <vt:lpstr>2_Design padrão</vt:lpstr>
      <vt:lpstr>3_Design padrão</vt:lpstr>
      <vt:lpstr>1_Tema do Office</vt:lpstr>
      <vt:lpstr>2_Tema do Office</vt:lpstr>
      <vt:lpstr>Image</vt:lpstr>
      <vt:lpstr>PI3</vt:lpstr>
      <vt:lpstr>ECG nas SÍNDROMES  ISQUÊMICAS</vt:lpstr>
      <vt:lpstr>Apresentação do PowerPoint</vt:lpstr>
      <vt:lpstr>Apresentação do PowerPoint</vt:lpstr>
      <vt:lpstr>Apresentação do PowerPoint</vt:lpstr>
      <vt:lpstr>Apresentação do PowerPoint</vt:lpstr>
      <vt:lpstr>Graus de Isquemia Sclarovsky et al Isr.J Med Sci 1990 Bimbaum Y,Sclarovsky s. J Electrocardiol 2001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Importância do V4R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MARIA DA COSTA 151107 IAM INFERIOR  OCLUSÃO MARGINALIS DA CX</vt:lpstr>
      <vt:lpstr>OCLUSÃO MARGINALIS ANTES e APÓS ANGIOPLASTIA PRIMÁRIA COM STENT.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Oclusão aguda da artéria coronária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ECG pós terapia de reperfusão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SCA  sem supra de ST </vt:lpstr>
      <vt:lpstr>Isquemia miocárdica circunferencial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CASO SPCR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Raimundo Barbosa</dc:creator>
  <cp:lastModifiedBy>Karine Pieruccini</cp:lastModifiedBy>
  <cp:revision>77</cp:revision>
  <dcterms:created xsi:type="dcterms:W3CDTF">2014-04-17T09:17:44Z</dcterms:created>
  <dcterms:modified xsi:type="dcterms:W3CDTF">2014-04-24T19:54:49Z</dcterms:modified>
</cp:coreProperties>
</file>